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1"/>
  </p:notesMasterIdLst>
  <p:sldIdLst>
    <p:sldId id="256" r:id="rId2"/>
    <p:sldId id="261" r:id="rId3"/>
    <p:sldId id="262" r:id="rId4"/>
    <p:sldId id="263" r:id="rId5"/>
    <p:sldId id="264" r:id="rId6"/>
    <p:sldId id="276" r:id="rId7"/>
    <p:sldId id="271" r:id="rId8"/>
    <p:sldId id="277" r:id="rId9"/>
    <p:sldId id="259" r:id="rId10"/>
  </p:sldIdLst>
  <p:sldSz cx="9144000" cy="6858000" type="screen4x3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Фатеева Ольга Вячеславовна" initials="ФОВ" lastIdx="0" clrIdx="0">
    <p:extLst>
      <p:ext uri="{19B8F6BF-5375-455C-9EA6-DF929625EA0E}">
        <p15:presenceInfo xmlns:p15="http://schemas.microsoft.com/office/powerpoint/2012/main" userId="S-1-5-21-1778430667-2033019328-1848965733-1003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ACC8"/>
    <a:srgbClr val="22BBD4"/>
    <a:srgbClr val="313E49"/>
    <a:srgbClr val="584BFF"/>
    <a:srgbClr val="1E0DFF"/>
    <a:srgbClr val="0BA098"/>
    <a:srgbClr val="F6F6F6"/>
    <a:srgbClr val="8366AA"/>
    <a:srgbClr val="00CC99"/>
    <a:srgbClr val="00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666" autoAdjust="0"/>
    <p:restoredTop sz="94660"/>
  </p:normalViewPr>
  <p:slideViewPr>
    <p:cSldViewPr>
      <p:cViewPr varScale="1">
        <p:scale>
          <a:sx n="104" d="100"/>
          <a:sy n="104" d="100"/>
        </p:scale>
        <p:origin x="108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6400" cy="49839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88" y="1"/>
            <a:ext cx="2946400" cy="49839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94A3FE-43D6-44D0-82E8-E62C308854B0}" type="datetimeFigureOut">
              <a:rPr lang="ru-RU" smtClean="0"/>
              <a:pPr/>
              <a:t>18.09.2019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1241425"/>
            <a:ext cx="44672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0" y="4777612"/>
            <a:ext cx="5438775" cy="3907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243"/>
            <a:ext cx="2946400" cy="49839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88" y="9428243"/>
            <a:ext cx="2946400" cy="49839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4E00B6-7736-4432-A5EE-1B9DAD9AD5CF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305930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b="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4E00B6-7736-4432-A5EE-1B9DAD9AD5CF}" type="slidenum">
              <a:rPr lang="ru-RU" smtClean="0"/>
              <a:pPr/>
              <a:t>7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559466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Design\Desktop\презентация\New logo!!!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24128" y="255920"/>
            <a:ext cx="2592288" cy="1616288"/>
          </a:xfrm>
          <a:prstGeom prst="rect">
            <a:avLst/>
          </a:prstGeom>
          <a:noFill/>
        </p:spPr>
      </p:pic>
      <p:sp>
        <p:nvSpPr>
          <p:cNvPr id="3" name="Параллелограмм 2"/>
          <p:cNvSpPr/>
          <p:nvPr userDrawn="1"/>
        </p:nvSpPr>
        <p:spPr>
          <a:xfrm>
            <a:off x="4211960" y="1152128"/>
            <a:ext cx="4104456" cy="5301208"/>
          </a:xfrm>
          <a:prstGeom prst="parallelogram">
            <a:avLst>
              <a:gd name="adj" fmla="val 37937"/>
            </a:avLst>
          </a:prstGeom>
          <a:solidFill>
            <a:srgbClr val="00AC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5" name="Прямая соединительная линия 4"/>
          <p:cNvCxnSpPr/>
          <p:nvPr userDrawn="1"/>
        </p:nvCxnSpPr>
        <p:spPr>
          <a:xfrm flipH="1">
            <a:off x="371741" y="6453336"/>
            <a:ext cx="8424936" cy="0"/>
          </a:xfrm>
          <a:prstGeom prst="line">
            <a:avLst/>
          </a:prstGeom>
          <a:ln>
            <a:solidFill>
              <a:srgbClr val="00ACC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 userDrawn="1"/>
        </p:nvSpPr>
        <p:spPr>
          <a:xfrm>
            <a:off x="251520" y="6495147"/>
            <a:ext cx="20882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РНКБ Банк (ПАО) 201</a:t>
            </a:r>
            <a:r>
              <a:rPr 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9</a:t>
            </a:r>
            <a:endParaRPr lang="ru-RU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0" hasCustomPrompt="1"/>
          </p:nvPr>
        </p:nvSpPr>
        <p:spPr>
          <a:xfrm>
            <a:off x="1188000" y="2026800"/>
            <a:ext cx="6840000" cy="212040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7200" b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>
              <a:lnSpc>
                <a:spcPts val="7900"/>
              </a:lnSpc>
            </a:pPr>
            <a:r>
              <a:rPr lang="ru-RU" sz="7200" b="1" dirty="0" smtClean="0">
                <a:solidFill>
                  <a:srgbClr val="313E49"/>
                </a:solidFill>
                <a:latin typeface="Arial" pitchFamily="34" charset="0"/>
                <a:cs typeface="Arial" pitchFamily="34" charset="0"/>
              </a:rPr>
              <a:t>Заголовок</a:t>
            </a:r>
          </a:p>
          <a:p>
            <a:pPr>
              <a:lnSpc>
                <a:spcPts val="7900"/>
              </a:lnSpc>
            </a:pPr>
            <a:r>
              <a:rPr lang="ru-RU" sz="7200" b="1" dirty="0" smtClean="0">
                <a:solidFill>
                  <a:srgbClr val="313E49"/>
                </a:solidFill>
                <a:latin typeface="Arial" pitchFamily="34" charset="0"/>
                <a:cs typeface="Arial" pitchFamily="34" charset="0"/>
              </a:rPr>
              <a:t>презентации</a:t>
            </a:r>
          </a:p>
          <a:p>
            <a:pPr lvl="0"/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Слайд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араллелограмм 5"/>
          <p:cNvSpPr/>
          <p:nvPr userDrawn="1"/>
        </p:nvSpPr>
        <p:spPr>
          <a:xfrm>
            <a:off x="249746" y="1155636"/>
            <a:ext cx="3851920" cy="5301208"/>
          </a:xfrm>
          <a:prstGeom prst="parallelogram">
            <a:avLst>
              <a:gd name="adj" fmla="val 39723"/>
            </a:avLst>
          </a:prstGeom>
          <a:solidFill>
            <a:srgbClr val="00AC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3924000" y="2926800"/>
            <a:ext cx="4176000" cy="1468800"/>
          </a:xfrm>
        </p:spPr>
        <p:txBody>
          <a:bodyPr>
            <a:noAutofit/>
          </a:bodyPr>
          <a:lstStyle>
            <a:lvl1pPr algn="l">
              <a:defRPr sz="48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ru-RU" sz="4800" dirty="0" smtClean="0">
                <a:solidFill>
                  <a:srgbClr val="313E49"/>
                </a:solidFill>
                <a:latin typeface="Arial" pitchFamily="34" charset="0"/>
                <a:cs typeface="Arial" pitchFamily="34" charset="0"/>
              </a:rPr>
              <a:t>Заголовок раздела</a:t>
            </a:r>
            <a:endParaRPr lang="ru-RU" dirty="0"/>
          </a:p>
        </p:txBody>
      </p:sp>
      <p:sp>
        <p:nvSpPr>
          <p:cNvPr id="11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3B65630-614C-4B6B-96C5-B77A08C64DF8}" type="slidenum">
              <a:rPr lang="ru-RU" smtClean="0"/>
              <a:pPr/>
              <a:t>‹#›</a:t>
            </a:fld>
            <a:endParaRPr lang="ru-RU" dirty="0"/>
          </a:p>
        </p:txBody>
      </p:sp>
      <p:cxnSp>
        <p:nvCxnSpPr>
          <p:cNvPr id="7" name="Прямая соединительная линия 6"/>
          <p:cNvCxnSpPr/>
          <p:nvPr userDrawn="1"/>
        </p:nvCxnSpPr>
        <p:spPr>
          <a:xfrm flipH="1">
            <a:off x="323528" y="6453336"/>
            <a:ext cx="8424936" cy="0"/>
          </a:xfrm>
          <a:prstGeom prst="line">
            <a:avLst/>
          </a:prstGeom>
          <a:ln>
            <a:solidFill>
              <a:srgbClr val="00ACC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 userDrawn="1"/>
        </p:nvSpPr>
        <p:spPr>
          <a:xfrm>
            <a:off x="251520" y="6495147"/>
            <a:ext cx="20882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РНКБ Банк (ПАО) 201</a:t>
            </a:r>
            <a:r>
              <a:rPr 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9</a:t>
            </a:r>
            <a:endParaRPr lang="ru-RU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3" hasCustomPrompt="1"/>
          </p:nvPr>
        </p:nvSpPr>
        <p:spPr>
          <a:xfrm>
            <a:off x="540000" y="2552400"/>
            <a:ext cx="3272400" cy="2638800"/>
          </a:xfrm>
          <a:noFill/>
        </p:spPr>
        <p:txBody>
          <a:bodyPr>
            <a:noAutofit/>
          </a:bodyPr>
          <a:lstStyle>
            <a:lvl1pPr marL="0" indent="0">
              <a:buNone/>
              <a:defRPr sz="16000">
                <a:solidFill>
                  <a:schemeClr val="bg1"/>
                </a:solidFill>
                <a:latin typeface="Arial Black" panose="020B0A04020102020204" pitchFamily="34" charset="0"/>
              </a:defRPr>
            </a:lvl1pPr>
          </a:lstStyle>
          <a:p>
            <a:pPr lvl="0"/>
            <a:r>
              <a:rPr lang="en-US" dirty="0" smtClean="0"/>
              <a:t>01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259508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Основн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16903"/>
            <a:ext cx="6084676" cy="366426"/>
          </a:xfrm>
        </p:spPr>
        <p:txBody>
          <a:bodyPr>
            <a:noAutofit/>
          </a:bodyPr>
          <a:lstStyle>
            <a:lvl1pPr algn="l">
              <a:defRPr sz="2000" b="1">
                <a:solidFill>
                  <a:srgbClr val="313E4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908720"/>
            <a:ext cx="8229600" cy="5346957"/>
          </a:xfrm>
        </p:spPr>
        <p:txBody>
          <a:bodyPr/>
          <a:lstStyle>
            <a:lvl1pPr marL="0" indent="0">
              <a:buFontTx/>
              <a:buNone/>
              <a:defRPr sz="1800" b="1">
                <a:solidFill>
                  <a:srgbClr val="313E4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1600">
                <a:solidFill>
                  <a:srgbClr val="313E4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 sz="1600">
                <a:solidFill>
                  <a:srgbClr val="313E4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1600">
                <a:solidFill>
                  <a:srgbClr val="313E4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 sz="1600">
                <a:solidFill>
                  <a:srgbClr val="313E4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3B65630-614C-4B6B-96C5-B77A08C64DF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TextBox 7"/>
          <p:cNvSpPr txBox="1"/>
          <p:nvPr userDrawn="1"/>
        </p:nvSpPr>
        <p:spPr>
          <a:xfrm>
            <a:off x="251520" y="6495147"/>
            <a:ext cx="20882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РНКБ Банк (ПАО) 201</a:t>
            </a:r>
            <a:r>
              <a:rPr 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9</a:t>
            </a:r>
            <a:endParaRPr lang="ru-RU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9" name="Picture 2" descr="C:\Users\Design\Desktop\презентация\New logo!!!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40352" y="115353"/>
            <a:ext cx="923921" cy="576064"/>
          </a:xfrm>
          <a:prstGeom prst="rect">
            <a:avLst/>
          </a:prstGeom>
          <a:noFill/>
        </p:spPr>
      </p:pic>
      <p:cxnSp>
        <p:nvCxnSpPr>
          <p:cNvPr id="11" name="Прямая соединительная линия 10"/>
          <p:cNvCxnSpPr/>
          <p:nvPr userDrawn="1"/>
        </p:nvCxnSpPr>
        <p:spPr>
          <a:xfrm flipH="1">
            <a:off x="396000" y="684000"/>
            <a:ext cx="7344816" cy="0"/>
          </a:xfrm>
          <a:prstGeom prst="line">
            <a:avLst/>
          </a:prstGeom>
          <a:ln>
            <a:solidFill>
              <a:srgbClr val="00ACC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 userDrawn="1"/>
        </p:nvCxnSpPr>
        <p:spPr>
          <a:xfrm flipH="1">
            <a:off x="323528" y="6453336"/>
            <a:ext cx="8424936" cy="0"/>
          </a:xfrm>
          <a:prstGeom prst="line">
            <a:avLst/>
          </a:prstGeom>
          <a:ln>
            <a:solidFill>
              <a:srgbClr val="00ACC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Фина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араллелограмм 5"/>
          <p:cNvSpPr/>
          <p:nvPr userDrawn="1"/>
        </p:nvSpPr>
        <p:spPr>
          <a:xfrm>
            <a:off x="249746" y="1155636"/>
            <a:ext cx="3851920" cy="5301208"/>
          </a:xfrm>
          <a:prstGeom prst="parallelogram">
            <a:avLst>
              <a:gd name="adj" fmla="val 39723"/>
            </a:avLst>
          </a:prstGeom>
          <a:solidFill>
            <a:srgbClr val="00AC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Заголовок 1"/>
          <p:cNvSpPr txBox="1">
            <a:spLocks/>
          </p:cNvSpPr>
          <p:nvPr userDrawn="1"/>
        </p:nvSpPr>
        <p:spPr>
          <a:xfrm>
            <a:off x="3924000" y="2926800"/>
            <a:ext cx="4176000" cy="14688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800" b="1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ru-RU" dirty="0" smtClean="0">
                <a:solidFill>
                  <a:srgbClr val="313E4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Спасибо за</a:t>
            </a:r>
            <a:r>
              <a:rPr lang="ru-RU" baseline="0" dirty="0" smtClean="0">
                <a:solidFill>
                  <a:srgbClr val="313E4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внимание</a:t>
            </a:r>
            <a:endParaRPr lang="ru-RU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cxnSp>
        <p:nvCxnSpPr>
          <p:cNvPr id="9" name="Прямая соединительная линия 8"/>
          <p:cNvCxnSpPr/>
          <p:nvPr userDrawn="1"/>
        </p:nvCxnSpPr>
        <p:spPr>
          <a:xfrm flipH="1">
            <a:off x="323528" y="6453336"/>
            <a:ext cx="8424936" cy="0"/>
          </a:xfrm>
          <a:prstGeom prst="line">
            <a:avLst/>
          </a:prstGeom>
          <a:ln>
            <a:solidFill>
              <a:srgbClr val="00ACC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 userDrawn="1"/>
        </p:nvSpPr>
        <p:spPr>
          <a:xfrm>
            <a:off x="251520" y="6495147"/>
            <a:ext cx="20882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РНКБ Банк (ПАО) 201</a:t>
            </a:r>
            <a:r>
              <a:rPr 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9</a:t>
            </a:r>
            <a:endParaRPr lang="ru-RU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54430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B65630-614C-4B6B-96C5-B77A08C64DF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0" r:id="rId3"/>
    <p:sldLayoutId id="2147483652" r:id="rId4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rncb.ru/vakansii/" TargetMode="Externa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32500" lnSpcReduction="20000"/>
          </a:bodyPr>
          <a:lstStyle/>
          <a:p>
            <a:pPr>
              <a:lnSpc>
                <a:spcPts val="4000"/>
              </a:lnSpc>
            </a:pPr>
            <a:r>
              <a:rPr lang="ru-RU" b="1" dirty="0" smtClean="0">
                <a:solidFill>
                  <a:srgbClr val="313E49"/>
                </a:solidFill>
              </a:rPr>
              <a:t>Практика РНКБ Банк (ПАО) перехода и применения </a:t>
            </a:r>
            <a:r>
              <a:rPr lang="ru-RU" b="1" dirty="0">
                <a:solidFill>
                  <a:srgbClr val="313E49"/>
                </a:solidFill>
              </a:rPr>
              <a:t>профессиональных стандартов </a:t>
            </a:r>
            <a:endParaRPr lang="ru-RU" b="1" dirty="0" smtClean="0">
              <a:solidFill>
                <a:srgbClr val="313E49"/>
              </a:solidFill>
            </a:endParaRPr>
          </a:p>
        </p:txBody>
      </p:sp>
      <p:sp>
        <p:nvSpPr>
          <p:cNvPr id="3" name="Название 1"/>
          <p:cNvSpPr txBox="1">
            <a:spLocks/>
          </p:cNvSpPr>
          <p:nvPr/>
        </p:nvSpPr>
        <p:spPr>
          <a:xfrm>
            <a:off x="1188000" y="4509120"/>
            <a:ext cx="7165845" cy="14700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indent="0">
              <a:lnSpc>
                <a:spcPts val="7900"/>
              </a:lnSpc>
              <a:spcBef>
                <a:spcPts val="0"/>
              </a:spcBef>
              <a:buFontTx/>
              <a:buNone/>
              <a:defRPr sz="7200" b="1">
                <a:solidFill>
                  <a:srgbClr val="313E49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/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/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/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/>
            </a:lvl5pPr>
            <a:lvl6pPr marL="2514600" indent="-228600">
              <a:spcBef>
                <a:spcPct val="20000"/>
              </a:spcBef>
              <a:buFont typeface="Arial" pitchFamily="34" charset="0"/>
              <a:buChar char="•"/>
              <a:defRPr sz="2000"/>
            </a:lvl6pPr>
            <a:lvl7pPr marL="2971800" indent="-228600">
              <a:spcBef>
                <a:spcPct val="20000"/>
              </a:spcBef>
              <a:buFont typeface="Arial" pitchFamily="34" charset="0"/>
              <a:buChar char="•"/>
              <a:defRPr sz="2000"/>
            </a:lvl7pPr>
            <a:lvl8pPr marL="3429000" indent="-228600">
              <a:spcBef>
                <a:spcPct val="20000"/>
              </a:spcBef>
              <a:buFont typeface="Arial" pitchFamily="34" charset="0"/>
              <a:buChar char="•"/>
              <a:defRPr sz="2000"/>
            </a:lvl8pPr>
            <a:lvl9pPr marL="3886200" indent="-228600">
              <a:spcBef>
                <a:spcPct val="20000"/>
              </a:spcBef>
              <a:buFont typeface="Arial" pitchFamily="34" charset="0"/>
              <a:buChar char="•"/>
              <a:defRPr sz="2000"/>
            </a:lvl9pPr>
          </a:lstStyle>
          <a:p>
            <a:pPr>
              <a:lnSpc>
                <a:spcPts val="3100"/>
              </a:lnSpc>
            </a:pPr>
            <a:r>
              <a:rPr lang="ru-RU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Круглый стол, </a:t>
            </a:r>
          </a:p>
          <a:p>
            <a:pPr>
              <a:lnSpc>
                <a:spcPts val="3100"/>
              </a:lnSpc>
            </a:pPr>
            <a:endParaRPr lang="ru-RU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lnSpc>
                <a:spcPts val="3100"/>
              </a:lnSpc>
            </a:pPr>
            <a:r>
              <a:rPr lang="ru-RU" sz="1600" b="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Москва, 19 сентября 2019 г.</a:t>
            </a:r>
            <a:endParaRPr lang="ru-RU" sz="1600" b="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350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16903"/>
            <a:ext cx="6696744" cy="366426"/>
          </a:xfrm>
        </p:spPr>
        <p:txBody>
          <a:bodyPr/>
          <a:lstStyle/>
          <a:p>
            <a:r>
              <a:rPr lang="ru-RU" dirty="0" smtClean="0"/>
              <a:t>РНКБ БАНК (ПАО)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B65630-614C-4B6B-96C5-B77A08C64DF8}" type="slidenum">
              <a:rPr lang="ru-RU" smtClean="0"/>
              <a:pPr/>
              <a:t>2</a:t>
            </a:fld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95536" y="900009"/>
            <a:ext cx="849694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00AFC8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РОССИЙСКИЙ НАЦИОНАЛЬНЫЙ КОММЕРЧЕСКИЙ БАНК – </a:t>
            </a:r>
          </a:p>
          <a:p>
            <a:pPr algn="ctr"/>
            <a:r>
              <a:rPr lang="ru-RU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крупнейший Банк в Республике </a:t>
            </a:r>
            <a:r>
              <a:rPr lang="ru-RU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Крым и </a:t>
            </a:r>
            <a:r>
              <a:rPr lang="ru-RU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г</a:t>
            </a:r>
            <a:r>
              <a:rPr lang="ru-RU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</a:t>
            </a:r>
            <a:r>
              <a:rPr lang="ru-RU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Севастополе</a:t>
            </a:r>
            <a:endParaRPr lang="ru-RU" sz="16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7" name="Группа 6"/>
          <p:cNvGrpSpPr/>
          <p:nvPr/>
        </p:nvGrpSpPr>
        <p:grpSpPr>
          <a:xfrm>
            <a:off x="413222" y="1611022"/>
            <a:ext cx="6352666" cy="4039110"/>
            <a:chOff x="2163680" y="1196748"/>
            <a:chExt cx="6758723" cy="4392485"/>
          </a:xfrm>
        </p:grpSpPr>
        <p:pic>
          <p:nvPicPr>
            <p:cNvPr id="8" name="Рисунок 12" descr="Крым_май_192111.pn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163680" y="1196748"/>
              <a:ext cx="6758723" cy="439248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9" name="TextBox 13"/>
            <p:cNvSpPr txBox="1"/>
            <p:nvPr/>
          </p:nvSpPr>
          <p:spPr>
            <a:xfrm>
              <a:off x="4644009" y="3717035"/>
              <a:ext cx="1660533" cy="408139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none" lIns="91440" tIns="45720" rIns="91440" bIns="45720" anchor="t" anchorCtr="0" compatLnSpc="1">
              <a:sp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ru-RU" sz="1400" strike="noStrike" kern="1200" cap="none" spc="0" baseline="0" dirty="0">
                  <a:solidFill>
                    <a:srgbClr val="000000"/>
                  </a:solidFill>
                  <a:uFillTx/>
                  <a:latin typeface="Arial" pitchFamily="34"/>
                  <a:cs typeface="Arial" pitchFamily="34"/>
                </a:rPr>
                <a:t>Симферополь</a:t>
              </a:r>
              <a:endParaRPr lang="ru-RU" sz="1800" strike="noStrike" kern="1200" cap="none" spc="0" baseline="0" dirty="0">
                <a:solidFill>
                  <a:srgbClr val="000000"/>
                </a:solidFill>
                <a:uFillTx/>
                <a:latin typeface="Arial" pitchFamily="34"/>
                <a:cs typeface="Arial" pitchFamily="34"/>
              </a:endParaRPr>
            </a:p>
          </p:txBody>
        </p:sp>
        <p:sp>
          <p:nvSpPr>
            <p:cNvPr id="10" name="TextBox 14"/>
            <p:cNvSpPr txBox="1"/>
            <p:nvPr/>
          </p:nvSpPr>
          <p:spPr>
            <a:xfrm>
              <a:off x="5076053" y="2060847"/>
              <a:ext cx="1094683" cy="408139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none" lIns="91440" tIns="45720" rIns="91440" bIns="45720" anchor="t" anchorCtr="0" compatLnSpc="1">
              <a:sp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ru-RU" sz="1400" strike="noStrike" kern="1200" cap="none" spc="0" baseline="0" dirty="0">
                  <a:solidFill>
                    <a:srgbClr val="000000"/>
                  </a:solidFill>
                  <a:uFillTx/>
                  <a:latin typeface="Arial" pitchFamily="34"/>
                  <a:cs typeface="Arial" pitchFamily="34"/>
                </a:rPr>
                <a:t>Джанкой</a:t>
              </a:r>
              <a:endParaRPr lang="ru-RU" sz="1800" strike="noStrike" kern="1200" cap="none" spc="0" baseline="0" dirty="0">
                <a:solidFill>
                  <a:srgbClr val="000000"/>
                </a:solidFill>
                <a:uFillTx/>
                <a:latin typeface="Arial" pitchFamily="34"/>
                <a:cs typeface="Arial" pitchFamily="34"/>
              </a:endParaRPr>
            </a:p>
          </p:txBody>
        </p:sp>
        <p:sp>
          <p:nvSpPr>
            <p:cNvPr id="11" name="TextBox 15"/>
            <p:cNvSpPr txBox="1"/>
            <p:nvPr/>
          </p:nvSpPr>
          <p:spPr>
            <a:xfrm>
              <a:off x="7956376" y="2564901"/>
              <a:ext cx="808700" cy="408139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none" lIns="91440" tIns="45720" rIns="91440" bIns="45720" anchor="t" anchorCtr="0" compatLnSpc="1">
              <a:sp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ru-RU" sz="1400" strike="noStrike" kern="1200" cap="none" spc="0" baseline="0" dirty="0">
                  <a:solidFill>
                    <a:srgbClr val="000000"/>
                  </a:solidFill>
                  <a:uFillTx/>
                  <a:latin typeface="Arial" pitchFamily="34"/>
                  <a:cs typeface="Arial" pitchFamily="34"/>
                </a:rPr>
                <a:t>Керчь</a:t>
              </a:r>
              <a:endParaRPr lang="ru-RU" sz="1800" strike="noStrike" kern="1200" cap="none" spc="0" baseline="0" dirty="0">
                <a:solidFill>
                  <a:srgbClr val="000000"/>
                </a:solidFill>
                <a:uFillTx/>
                <a:latin typeface="Arial" pitchFamily="34"/>
                <a:cs typeface="Arial" pitchFamily="34"/>
              </a:endParaRPr>
            </a:p>
          </p:txBody>
        </p:sp>
        <p:sp>
          <p:nvSpPr>
            <p:cNvPr id="12" name="TextBox 16"/>
            <p:cNvSpPr txBox="1"/>
            <p:nvPr/>
          </p:nvSpPr>
          <p:spPr>
            <a:xfrm>
              <a:off x="6516215" y="3429000"/>
              <a:ext cx="1217192" cy="408139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none" lIns="91440" tIns="45720" rIns="91440" bIns="45720" anchor="t" anchorCtr="0" compatLnSpc="1">
              <a:sp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ru-RU" sz="1400" strike="noStrike" kern="1200" cap="none" spc="0" baseline="0" dirty="0">
                  <a:solidFill>
                    <a:srgbClr val="000000"/>
                  </a:solidFill>
                  <a:uFillTx/>
                  <a:latin typeface="Arial" pitchFamily="34"/>
                  <a:cs typeface="Arial" pitchFamily="34"/>
                </a:rPr>
                <a:t>Феодосия</a:t>
              </a:r>
              <a:endParaRPr lang="ru-RU" sz="1800" strike="noStrike" kern="1200" cap="none" spc="0" baseline="0" dirty="0">
                <a:solidFill>
                  <a:srgbClr val="000000"/>
                </a:solidFill>
                <a:uFillTx/>
                <a:latin typeface="Arial" pitchFamily="34"/>
                <a:cs typeface="Arial" pitchFamily="34"/>
              </a:endParaRPr>
            </a:p>
          </p:txBody>
        </p:sp>
        <p:sp>
          <p:nvSpPr>
            <p:cNvPr id="13" name="TextBox 17"/>
            <p:cNvSpPr txBox="1"/>
            <p:nvPr/>
          </p:nvSpPr>
          <p:spPr>
            <a:xfrm>
              <a:off x="4283964" y="1628803"/>
              <a:ext cx="1951860" cy="408139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none" lIns="91440" tIns="45720" rIns="91440" bIns="45720" anchor="t" anchorCtr="0" compatLnSpc="1">
              <a:sp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ru-RU" sz="1400" strike="noStrike" kern="1200" cap="none" spc="0" baseline="0" dirty="0">
                  <a:solidFill>
                    <a:srgbClr val="000000"/>
                  </a:solidFill>
                  <a:uFillTx/>
                  <a:latin typeface="Arial" pitchFamily="34"/>
                  <a:cs typeface="Arial" pitchFamily="34"/>
                </a:rPr>
                <a:t>Красно</a:t>
              </a:r>
              <a:r>
                <a:rPr lang="ru-RU" sz="1400" dirty="0">
                  <a:solidFill>
                    <a:srgbClr val="000000"/>
                  </a:solidFill>
                  <a:latin typeface="Arial" pitchFamily="34"/>
                  <a:cs typeface="Arial" pitchFamily="34"/>
                </a:rPr>
                <a:t>перек</a:t>
              </a:r>
              <a:r>
                <a:rPr lang="ru-RU" sz="1400" kern="0" dirty="0">
                  <a:solidFill>
                    <a:srgbClr val="000000"/>
                  </a:solidFill>
                  <a:latin typeface="Arial" pitchFamily="34"/>
                  <a:cs typeface="Arial" pitchFamily="34"/>
                </a:rPr>
                <a:t>о</a:t>
              </a:r>
              <a:r>
                <a:rPr lang="ru-RU" sz="1400" strike="noStrike" kern="1200" cap="none" spc="0" baseline="0" dirty="0">
                  <a:solidFill>
                    <a:srgbClr val="000000"/>
                  </a:solidFill>
                  <a:uFillTx/>
                  <a:latin typeface="Arial" pitchFamily="34"/>
                  <a:cs typeface="Arial" pitchFamily="34"/>
                </a:rPr>
                <a:t>пск</a:t>
              </a:r>
              <a:endParaRPr lang="ru-RU" sz="1800" strike="noStrike" kern="1200" cap="none" spc="0" baseline="0" dirty="0">
                <a:solidFill>
                  <a:srgbClr val="000000"/>
                </a:solidFill>
                <a:uFillTx/>
                <a:latin typeface="Arial" pitchFamily="34"/>
                <a:cs typeface="Arial" pitchFamily="34"/>
              </a:endParaRPr>
            </a:p>
          </p:txBody>
        </p:sp>
        <p:sp>
          <p:nvSpPr>
            <p:cNvPr id="14" name="TextBox 18"/>
            <p:cNvSpPr txBox="1"/>
            <p:nvPr/>
          </p:nvSpPr>
          <p:spPr>
            <a:xfrm>
              <a:off x="4788027" y="4725143"/>
              <a:ext cx="722045" cy="408139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none" lIns="91440" tIns="45720" rIns="91440" bIns="45720" anchor="t" anchorCtr="0" compatLnSpc="1">
              <a:sp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ru-RU" sz="1400" strike="noStrike" kern="1200" cap="none" spc="0" baseline="0" dirty="0">
                  <a:solidFill>
                    <a:srgbClr val="000000"/>
                  </a:solidFill>
                  <a:uFillTx/>
                  <a:latin typeface="Arial" pitchFamily="34"/>
                  <a:cs typeface="Arial" pitchFamily="34"/>
                </a:rPr>
                <a:t>Ялта</a:t>
              </a:r>
              <a:endParaRPr lang="ru-RU" sz="1800" strike="noStrike" kern="1200" cap="none" spc="0" baseline="0" dirty="0">
                <a:solidFill>
                  <a:srgbClr val="000000"/>
                </a:solidFill>
                <a:uFillTx/>
                <a:latin typeface="Arial" pitchFamily="34"/>
                <a:cs typeface="Arial" pitchFamily="34"/>
              </a:endParaRPr>
            </a:p>
          </p:txBody>
        </p:sp>
        <p:sp>
          <p:nvSpPr>
            <p:cNvPr id="15" name="TextBox 19"/>
            <p:cNvSpPr txBox="1"/>
            <p:nvPr/>
          </p:nvSpPr>
          <p:spPr>
            <a:xfrm>
              <a:off x="3059829" y="4221089"/>
              <a:ext cx="1529892" cy="408139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none" lIns="91440" tIns="45720" rIns="91440" bIns="45720" anchor="t" anchorCtr="0" compatLnSpc="1">
              <a:sp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ru-RU" sz="1400" strike="noStrike" kern="1200" cap="none" spc="0" baseline="0" dirty="0">
                  <a:solidFill>
                    <a:srgbClr val="000000"/>
                  </a:solidFill>
                  <a:uFillTx/>
                  <a:latin typeface="Arial" pitchFamily="34"/>
                  <a:cs typeface="Arial" pitchFamily="34"/>
                </a:rPr>
                <a:t>Севастополь</a:t>
              </a:r>
            </a:p>
          </p:txBody>
        </p:sp>
        <p:sp>
          <p:nvSpPr>
            <p:cNvPr id="16" name="TextBox 20"/>
            <p:cNvSpPr txBox="1"/>
            <p:nvPr/>
          </p:nvSpPr>
          <p:spPr>
            <a:xfrm>
              <a:off x="2915819" y="2924944"/>
              <a:ext cx="1673901" cy="408139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square" lIns="91440" tIns="45720" rIns="91440" bIns="45720" anchor="t" anchorCtr="0" compatLnSpc="1">
              <a:sp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ru-RU" sz="1400" strike="noStrike" kern="1200" cap="none" spc="0" baseline="0" dirty="0">
                  <a:solidFill>
                    <a:srgbClr val="000000"/>
                  </a:solidFill>
                  <a:uFillTx/>
                  <a:latin typeface="Arial" pitchFamily="34"/>
                  <a:cs typeface="Arial" pitchFamily="34"/>
                </a:rPr>
                <a:t>Евпатория</a:t>
              </a:r>
            </a:p>
          </p:txBody>
        </p:sp>
      </p:grpSp>
      <p:sp>
        <p:nvSpPr>
          <p:cNvPr id="17" name="Прямоугольник 16"/>
          <p:cNvSpPr/>
          <p:nvPr/>
        </p:nvSpPr>
        <p:spPr>
          <a:xfrm>
            <a:off x="5522217" y="1815871"/>
            <a:ext cx="221567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>
                <a:solidFill>
                  <a:srgbClr val="00AFC8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165</a:t>
            </a:r>
            <a:r>
              <a:rPr lang="ru-RU" sz="20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ru-RU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отделений</a:t>
            </a:r>
            <a:endParaRPr lang="ru-RU" sz="2000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5555014" y="2489325"/>
            <a:ext cx="261738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00AFC8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3 500 </a:t>
            </a:r>
            <a:r>
              <a:rPr lang="ru-RU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работников</a:t>
            </a:r>
            <a:endParaRPr lang="ru-RU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5498083" y="4464843"/>
            <a:ext cx="294556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rgbClr val="00AFC8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</a:t>
            </a:r>
            <a:r>
              <a:rPr lang="ru-RU" sz="2000" b="1" dirty="0">
                <a:solidFill>
                  <a:srgbClr val="00AFC8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,3</a:t>
            </a:r>
            <a:r>
              <a:rPr lang="ru-RU" sz="16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ru-RU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млн клиентов </a:t>
            </a:r>
          </a:p>
          <a:p>
            <a:r>
              <a:rPr lang="ru-RU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физических </a:t>
            </a:r>
            <a:r>
              <a:rPr lang="ru-RU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лиц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5522217" y="5410596"/>
            <a:ext cx="300755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rgbClr val="00AFC8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&gt;</a:t>
            </a:r>
            <a:r>
              <a:rPr lang="ru-RU" sz="2000" b="1" dirty="0">
                <a:solidFill>
                  <a:srgbClr val="00AFC8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10</a:t>
            </a:r>
            <a:r>
              <a:rPr lang="en-US" sz="2000" b="1" dirty="0">
                <a:solidFill>
                  <a:srgbClr val="00AFC8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0 </a:t>
            </a:r>
            <a:r>
              <a:rPr lang="ru-RU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тыс. клиентов </a:t>
            </a:r>
            <a:endParaRPr lang="ru-RU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ru-RU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юридических </a:t>
            </a:r>
            <a:r>
              <a:rPr lang="ru-RU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лиц</a:t>
            </a:r>
          </a:p>
        </p:txBody>
      </p:sp>
      <p:pic>
        <p:nvPicPr>
          <p:cNvPr id="21" name="Рисунок 2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904" y="5401170"/>
            <a:ext cx="1288809" cy="928093"/>
          </a:xfrm>
          <a:prstGeom prst="rect">
            <a:avLst/>
          </a:prstGeom>
        </p:spPr>
      </p:pic>
      <p:pic>
        <p:nvPicPr>
          <p:cNvPr id="22" name="Рисунок 21" descr="https://img1.goodfon.ru/original/1920x1408/7/55/krym-flag-crimea-flag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9561" y="5708522"/>
            <a:ext cx="978771" cy="643381"/>
          </a:xfrm>
          <a:prstGeom prst="rect">
            <a:avLst/>
          </a:prstGeom>
          <a:noFill/>
          <a:ln>
            <a:noFill/>
          </a:ln>
        </p:spPr>
      </p:pic>
      <p:sp>
        <p:nvSpPr>
          <p:cNvPr id="23" name="Прямоугольник 22"/>
          <p:cNvSpPr/>
          <p:nvPr/>
        </p:nvSpPr>
        <p:spPr>
          <a:xfrm>
            <a:off x="2096422" y="5314238"/>
            <a:ext cx="262764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Крым        </a:t>
            </a:r>
            <a:r>
              <a:rPr lang="en-US" sz="1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ru-RU" sz="1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Севастополь</a:t>
            </a:r>
            <a:endParaRPr lang="ru-RU" sz="1100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508922" y="5012359"/>
            <a:ext cx="11913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Россия </a:t>
            </a:r>
            <a:endParaRPr lang="ru-RU" dirty="0"/>
          </a:p>
        </p:txBody>
      </p:sp>
      <p:pic>
        <p:nvPicPr>
          <p:cNvPr id="25" name="Рисунок 2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0218" y="5697328"/>
            <a:ext cx="1062378" cy="654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3211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B65630-614C-4B6B-96C5-B77A08C64DF8}" type="slidenum">
              <a:rPr lang="ru-RU" smtClean="0"/>
              <a:pPr/>
              <a:t>3</a:t>
            </a:fld>
            <a:endParaRPr lang="ru-RU" dirty="0"/>
          </a:p>
        </p:txBody>
      </p:sp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323528" y="216903"/>
            <a:ext cx="6624736" cy="366426"/>
          </a:xfrm>
        </p:spPr>
        <p:txBody>
          <a:bodyPr/>
          <a:lstStyle/>
          <a:p>
            <a:r>
              <a:rPr lang="ru-RU" dirty="0" smtClean="0"/>
              <a:t>РНКБ БАНК (ПАО)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397630" y="6173542"/>
            <a:ext cx="764241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 dirty="0"/>
              <a:t>*</a:t>
            </a:r>
            <a:r>
              <a:rPr lang="en-US" sz="900" dirty="0"/>
              <a:t>   </a:t>
            </a:r>
            <a:r>
              <a:rPr lang="ru-RU" sz="900" dirty="0"/>
              <a:t> - по данным портала </a:t>
            </a:r>
            <a:r>
              <a:rPr lang="en-US" sz="900" dirty="0"/>
              <a:t>banki.ru</a:t>
            </a:r>
            <a:r>
              <a:rPr lang="ru-RU" sz="900" dirty="0"/>
              <a:t>, по отношению к декабрю 2017 года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57352" y="2416079"/>
            <a:ext cx="2068655" cy="520943"/>
          </a:xfrm>
          <a:prstGeom prst="rect">
            <a:avLst/>
          </a:prstGeom>
          <a:noFill/>
        </p:spPr>
        <p:txBody>
          <a:bodyPr wrap="square" lIns="0" rtlCol="0">
            <a:noAutofit/>
          </a:bodyPr>
          <a:lstStyle/>
          <a:p>
            <a:pPr algn="ctr">
              <a:lnSpc>
                <a:spcPct val="85000"/>
              </a:lnSpc>
            </a:pPr>
            <a:r>
              <a:rPr lang="ru-RU" sz="16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о</a:t>
            </a:r>
            <a:r>
              <a:rPr lang="ru-RU" sz="16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бъем кредитного портфеля</a:t>
            </a:r>
            <a:endParaRPr lang="ru-RU" sz="16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74683" y="1171973"/>
            <a:ext cx="229207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solidFill>
                  <a:srgbClr val="00AFC8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147,2 млрд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084168" y="2357166"/>
            <a:ext cx="2373490" cy="695229"/>
          </a:xfrm>
          <a:prstGeom prst="rect">
            <a:avLst/>
          </a:prstGeom>
          <a:noFill/>
        </p:spPr>
        <p:txBody>
          <a:bodyPr wrap="square" lIns="0" rtlCol="0">
            <a:noAutofit/>
          </a:bodyPr>
          <a:lstStyle/>
          <a:p>
            <a:pPr algn="ctr">
              <a:lnSpc>
                <a:spcPct val="85000"/>
              </a:lnSpc>
            </a:pPr>
            <a:r>
              <a:rPr lang="ru-RU" sz="16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п</a:t>
            </a:r>
            <a:r>
              <a:rPr lang="ru-RU" sz="16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о </a:t>
            </a:r>
            <a:r>
              <a:rPr lang="ru-RU" sz="16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розничному кредитованию в России</a:t>
            </a:r>
          </a:p>
          <a:p>
            <a:pPr algn="ctr">
              <a:lnSpc>
                <a:spcPct val="85000"/>
              </a:lnSpc>
            </a:pPr>
            <a:r>
              <a:rPr lang="ru-RU" sz="1400" b="1" i="1" dirty="0">
                <a:latin typeface="+mj-lt"/>
                <a:ea typeface="+mj-ea"/>
                <a:cs typeface="+mj-cs"/>
              </a:rPr>
              <a:t>(+16 позиций)*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084168" y="1178225"/>
            <a:ext cx="248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solidFill>
                  <a:srgbClr val="00AFC8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41 </a:t>
            </a:r>
          </a:p>
          <a:p>
            <a:pPr algn="ctr"/>
            <a:r>
              <a:rPr lang="ru-RU" sz="3600" b="1" dirty="0">
                <a:solidFill>
                  <a:srgbClr val="00AFC8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место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505382" y="3680839"/>
            <a:ext cx="7980702" cy="22236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Основные драйверы роста: </a:t>
            </a:r>
            <a:endParaRPr lang="ru-RU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460375" indent="-285750">
              <a:spcBef>
                <a:spcPts val="300"/>
              </a:spcBef>
              <a:buClr>
                <a:schemeClr val="accent5">
                  <a:lumMod val="50000"/>
                </a:schemeClr>
              </a:buClr>
              <a:buSzPct val="90000"/>
              <a:buFont typeface="Wingdings" panose="05000000000000000000" pitchFamily="2" charset="2"/>
              <a:buChar char="ü"/>
            </a:pPr>
            <a:r>
              <a:rPr lang="ru-RU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ипотечное кредитование</a:t>
            </a:r>
          </a:p>
          <a:p>
            <a:pPr marL="460375" indent="-285750">
              <a:spcBef>
                <a:spcPts val="300"/>
              </a:spcBef>
              <a:buClr>
                <a:schemeClr val="accent5">
                  <a:lumMod val="50000"/>
                </a:schemeClr>
              </a:buClr>
              <a:buSzPct val="90000"/>
              <a:buFont typeface="Wingdings" panose="05000000000000000000" pitchFamily="2" charset="2"/>
              <a:buChar char="ü"/>
            </a:pPr>
            <a:r>
              <a:rPr lang="ru-RU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потребительское кредитование</a:t>
            </a:r>
          </a:p>
          <a:p>
            <a:pPr marL="460375" indent="-285750">
              <a:spcBef>
                <a:spcPts val="300"/>
              </a:spcBef>
              <a:buClr>
                <a:schemeClr val="accent5">
                  <a:lumMod val="50000"/>
                </a:schemeClr>
              </a:buClr>
              <a:buSzPct val="90000"/>
              <a:buFont typeface="Wingdings" panose="05000000000000000000" pitchFamily="2" charset="2"/>
              <a:buChar char="ü"/>
            </a:pPr>
            <a:r>
              <a:rPr lang="ru-RU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кредитные </a:t>
            </a:r>
            <a:r>
              <a:rPr lang="ru-RU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карты</a:t>
            </a:r>
          </a:p>
          <a:p>
            <a:pPr marL="460375" indent="-285750">
              <a:spcBef>
                <a:spcPts val="300"/>
              </a:spcBef>
              <a:buClr>
                <a:schemeClr val="accent5">
                  <a:lumMod val="50000"/>
                </a:schemeClr>
              </a:buClr>
              <a:buSzPct val="90000"/>
              <a:buFont typeface="Wingdings" panose="05000000000000000000" pitchFamily="2" charset="2"/>
              <a:buChar char="ü"/>
            </a:pPr>
            <a:r>
              <a:rPr lang="ru-RU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кредитование реального сектора экономики и инвестиционных </a:t>
            </a:r>
            <a:r>
              <a:rPr lang="ru-RU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проектов </a:t>
            </a:r>
            <a:endParaRPr lang="ru-RU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460375" indent="-285750">
              <a:spcBef>
                <a:spcPts val="300"/>
              </a:spcBef>
              <a:buClr>
                <a:schemeClr val="accent5">
                  <a:lumMod val="50000"/>
                </a:schemeClr>
              </a:buClr>
              <a:buSzPct val="90000"/>
              <a:buFont typeface="Wingdings" panose="05000000000000000000" pitchFamily="2" charset="2"/>
              <a:buChar char="ü"/>
            </a:pPr>
            <a:r>
              <a:rPr lang="ru-RU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поддержка </a:t>
            </a:r>
            <a:r>
              <a:rPr lang="ru-RU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Малого и Среднего предпринимательства</a:t>
            </a:r>
            <a:endParaRPr lang="ru-RU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182981" y="1178225"/>
            <a:ext cx="248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solidFill>
                  <a:srgbClr val="00AFC8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25 </a:t>
            </a:r>
          </a:p>
          <a:p>
            <a:pPr algn="ctr"/>
            <a:r>
              <a:rPr lang="ru-RU" sz="3600" b="1" dirty="0">
                <a:solidFill>
                  <a:srgbClr val="00AFC8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место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208881" y="2357166"/>
            <a:ext cx="2587255" cy="742783"/>
          </a:xfrm>
          <a:prstGeom prst="rect">
            <a:avLst/>
          </a:prstGeom>
          <a:noFill/>
        </p:spPr>
        <p:txBody>
          <a:bodyPr wrap="square" lIns="0" rtlCol="0">
            <a:noAutofit/>
          </a:bodyPr>
          <a:lstStyle/>
          <a:p>
            <a:pPr algn="ctr">
              <a:lnSpc>
                <a:spcPct val="85000"/>
              </a:lnSpc>
            </a:pPr>
            <a:r>
              <a:rPr lang="ru-RU" sz="16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п</a:t>
            </a:r>
            <a:r>
              <a:rPr lang="ru-RU" sz="16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о </a:t>
            </a:r>
            <a:r>
              <a:rPr lang="ru-RU" sz="16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корпоративному кредитованию в России</a:t>
            </a:r>
          </a:p>
          <a:p>
            <a:pPr algn="ctr">
              <a:lnSpc>
                <a:spcPct val="85000"/>
              </a:lnSpc>
            </a:pPr>
            <a:r>
              <a:rPr lang="ru-RU" sz="1400" b="1" i="1" dirty="0" smtClean="0">
                <a:latin typeface="+mj-lt"/>
                <a:ea typeface="+mj-ea"/>
                <a:cs typeface="+mj-cs"/>
              </a:rPr>
              <a:t>(+18 позиций)*</a:t>
            </a:r>
            <a:endParaRPr lang="ru-RU" sz="1700" b="1" i="1" dirty="0"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303739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B65630-614C-4B6B-96C5-B77A08C64DF8}" type="slidenum">
              <a:rPr lang="ru-RU" smtClean="0"/>
              <a:pPr/>
              <a:t>4</a:t>
            </a:fld>
            <a:endParaRPr lang="ru-RU" dirty="0"/>
          </a:p>
        </p:txBody>
      </p:sp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323528" y="216903"/>
            <a:ext cx="6480720" cy="366426"/>
          </a:xfrm>
        </p:spPr>
        <p:txBody>
          <a:bodyPr/>
          <a:lstStyle/>
          <a:p>
            <a:r>
              <a:rPr lang="ru-RU" dirty="0" smtClean="0"/>
              <a:t>РНКБ БАНК (ПАО)</a:t>
            </a:r>
            <a:endParaRPr lang="ru-RU" dirty="0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4811054" y="1054913"/>
            <a:ext cx="3875746" cy="227434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200" dirty="0">
                <a:solidFill>
                  <a:schemeClr val="accent5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СТРОИТЕЛЬСТВО НОВОГО АЭРОВОКЗАЛЬНОГО КОМПЛЕКСА В  </a:t>
            </a:r>
            <a:endParaRPr lang="ru-RU" sz="1200" dirty="0" smtClean="0">
              <a:solidFill>
                <a:schemeClr val="accent5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ru-RU" sz="1200" dirty="0" smtClean="0">
                <a:solidFill>
                  <a:schemeClr val="accent5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г</a:t>
            </a:r>
            <a:r>
              <a:rPr lang="ru-RU" sz="1200" dirty="0">
                <a:solidFill>
                  <a:schemeClr val="accent5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СИМФЕРОПОЛЬ</a:t>
            </a:r>
          </a:p>
          <a:p>
            <a:endParaRPr lang="ru-RU" sz="1200" b="0" dirty="0">
              <a:solidFill>
                <a:schemeClr val="accent5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ru-RU" sz="1200" b="0" dirty="0">
                <a:solidFill>
                  <a:srgbClr val="215968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Выдано </a:t>
            </a:r>
            <a:r>
              <a:rPr lang="ru-RU" sz="1200" dirty="0" smtClean="0">
                <a:solidFill>
                  <a:srgbClr val="215968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10,5 </a:t>
            </a:r>
            <a:r>
              <a:rPr lang="ru-RU" sz="1200" dirty="0">
                <a:solidFill>
                  <a:srgbClr val="215968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млрд руб.</a:t>
            </a:r>
            <a:r>
              <a:rPr lang="ru-RU" sz="1200" b="0" dirty="0">
                <a:solidFill>
                  <a:srgbClr val="215968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br>
              <a:rPr lang="ru-RU" sz="1200" b="0" dirty="0">
                <a:solidFill>
                  <a:srgbClr val="215968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en-US" sz="1200" b="0" dirty="0">
                <a:solidFill>
                  <a:srgbClr val="215968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[</a:t>
            </a:r>
            <a:r>
              <a:rPr lang="ru-RU" sz="1200" b="0" dirty="0">
                <a:solidFill>
                  <a:srgbClr val="215968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совместно с ПАО «Крайинвестбанк»</a:t>
            </a:r>
            <a:r>
              <a:rPr lang="en-US" sz="1200" b="0" dirty="0">
                <a:solidFill>
                  <a:srgbClr val="215968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]</a:t>
            </a:r>
            <a:endParaRPr lang="ru-RU" sz="1200" b="0" dirty="0">
              <a:solidFill>
                <a:srgbClr val="215968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ru-RU" sz="1200" b="0" dirty="0">
                <a:solidFill>
                  <a:srgbClr val="215968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(планируемый объем 13,98 млрд руб.)</a:t>
            </a:r>
          </a:p>
          <a:p>
            <a:endParaRPr lang="ru-RU" sz="1200" b="0" dirty="0">
              <a:solidFill>
                <a:schemeClr val="accent5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ru-RU" sz="1200" b="0" dirty="0">
                <a:solidFill>
                  <a:schemeClr val="accent5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Строительство завершено, </a:t>
            </a:r>
            <a:br>
              <a:rPr lang="ru-RU" sz="1200" b="0" dirty="0">
                <a:solidFill>
                  <a:schemeClr val="accent5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ru-RU" sz="1200" b="0" dirty="0">
                <a:solidFill>
                  <a:schemeClr val="accent5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начата эксплуатация аэропорта</a:t>
            </a: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4811054" y="3782252"/>
            <a:ext cx="4078261" cy="227594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200" dirty="0">
                <a:solidFill>
                  <a:schemeClr val="accent5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СТРОИТЕЛЬСТВО ОБЪЕКТОВ ГЕНЕРАЦИИ </a:t>
            </a:r>
            <a:endParaRPr lang="ru-RU" sz="1200" dirty="0" smtClean="0">
              <a:solidFill>
                <a:schemeClr val="accent5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ru-RU" sz="1200" dirty="0" smtClean="0">
                <a:solidFill>
                  <a:schemeClr val="accent5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В </a:t>
            </a:r>
            <a:r>
              <a:rPr lang="ru-RU" sz="1200" dirty="0">
                <a:solidFill>
                  <a:schemeClr val="accent5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КРЫМУ</a:t>
            </a:r>
          </a:p>
          <a:p>
            <a:endParaRPr lang="ru-RU" sz="1200" dirty="0">
              <a:solidFill>
                <a:srgbClr val="215968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ru-RU" sz="1200" b="0" u="sng" dirty="0">
                <a:solidFill>
                  <a:srgbClr val="215968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Технопромэкспорт</a:t>
            </a:r>
            <a:r>
              <a:rPr lang="ru-RU" sz="1200" b="0" dirty="0">
                <a:solidFill>
                  <a:srgbClr val="215968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: выдано </a:t>
            </a:r>
            <a:r>
              <a:rPr lang="ru-RU" sz="1200" dirty="0" smtClean="0">
                <a:solidFill>
                  <a:srgbClr val="215968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41,6 </a:t>
            </a:r>
            <a:r>
              <a:rPr lang="ru-RU" sz="1200" dirty="0">
                <a:solidFill>
                  <a:srgbClr val="215968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млрд руб.</a:t>
            </a:r>
            <a:r>
              <a:rPr lang="ru-RU" sz="1200" b="0" dirty="0">
                <a:solidFill>
                  <a:srgbClr val="215968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</a:p>
          <a:p>
            <a:pPr>
              <a:spcAft>
                <a:spcPts val="600"/>
              </a:spcAft>
            </a:pPr>
            <a:r>
              <a:rPr lang="ru-RU" sz="1200" b="0" dirty="0">
                <a:solidFill>
                  <a:srgbClr val="215968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(планируемый объем 50,1 млрд руб.)</a:t>
            </a:r>
            <a:endParaRPr lang="ru-RU" sz="1200" b="0" dirty="0">
              <a:solidFill>
                <a:schemeClr val="accent5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spcAft>
                <a:spcPts val="1200"/>
              </a:spcAft>
            </a:pPr>
            <a:r>
              <a:rPr lang="ru-RU" sz="1200" b="0" dirty="0">
                <a:solidFill>
                  <a:schemeClr val="accent5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Строительство завершено, станции работают </a:t>
            </a:r>
            <a:r>
              <a:rPr lang="ru-RU" sz="1200" b="0" dirty="0" smtClean="0">
                <a:solidFill>
                  <a:schemeClr val="accent5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на </a:t>
            </a:r>
            <a:r>
              <a:rPr lang="ru-RU" sz="1200" b="0" dirty="0">
                <a:solidFill>
                  <a:schemeClr val="accent5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полную мощность</a:t>
            </a:r>
          </a:p>
          <a:p>
            <a:pPr>
              <a:spcAft>
                <a:spcPts val="800"/>
              </a:spcAft>
            </a:pPr>
            <a:r>
              <a:rPr lang="ru-RU" sz="1200" b="0" u="sng" dirty="0">
                <a:solidFill>
                  <a:srgbClr val="215968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КРЫМТЭЦ:</a:t>
            </a:r>
            <a:r>
              <a:rPr lang="ru-RU" sz="1200" b="0" dirty="0">
                <a:solidFill>
                  <a:srgbClr val="215968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выдано </a:t>
            </a:r>
            <a:r>
              <a:rPr lang="ru-RU" sz="1200" dirty="0" smtClean="0">
                <a:solidFill>
                  <a:srgbClr val="215968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13,4 </a:t>
            </a:r>
            <a:r>
              <a:rPr lang="ru-RU" sz="1200" dirty="0">
                <a:solidFill>
                  <a:srgbClr val="215968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млрд руб. </a:t>
            </a:r>
            <a:r>
              <a:rPr lang="ru-RU" sz="1200" b="0" dirty="0">
                <a:solidFill>
                  <a:srgbClr val="215968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(планируемый объем 14,2 млрд руб.)</a:t>
            </a:r>
            <a:endParaRPr lang="ru-RU" sz="1200" b="0" dirty="0">
              <a:solidFill>
                <a:srgbClr val="FF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3717032"/>
            <a:ext cx="3744417" cy="2316462"/>
          </a:xfrm>
          <a:prstGeom prst="rect">
            <a:avLst/>
          </a:prstGeom>
        </p:spPr>
      </p:pic>
      <p:pic>
        <p:nvPicPr>
          <p:cNvPr id="9" name="Рисунок 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7544" y="859440"/>
            <a:ext cx="3744417" cy="2492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7766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16903"/>
            <a:ext cx="6768752" cy="366426"/>
          </a:xfrm>
        </p:spPr>
        <p:txBody>
          <a:bodyPr/>
          <a:lstStyle/>
          <a:p>
            <a:r>
              <a:rPr lang="ru-RU" dirty="0" smtClean="0"/>
              <a:t>Предпосылки внедрения </a:t>
            </a:r>
            <a:r>
              <a:rPr lang="ru-RU" dirty="0"/>
              <a:t>П</a:t>
            </a:r>
            <a:r>
              <a:rPr lang="ru-RU" dirty="0" smtClean="0"/>
              <a:t>рофстандартов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B65630-614C-4B6B-96C5-B77A08C64DF8}" type="slidenum">
              <a:rPr lang="ru-RU" smtClean="0"/>
              <a:pPr/>
              <a:t>5</a:t>
            </a:fld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187624" y="894960"/>
            <a:ext cx="206659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b="1" dirty="0">
                <a:solidFill>
                  <a:srgbClr val="00AFC8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ПРОФСТАНДАРТЫ</a:t>
            </a:r>
            <a:endParaRPr lang="ru-RU" sz="1400" b="1" dirty="0">
              <a:solidFill>
                <a:srgbClr val="00AFC8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228184" y="894960"/>
            <a:ext cx="121219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b="1" dirty="0" smtClean="0">
                <a:solidFill>
                  <a:srgbClr val="00AFC8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ЕКС/ЕТКС</a:t>
            </a:r>
            <a:endParaRPr lang="ru-RU" sz="1400" b="1" dirty="0">
              <a:solidFill>
                <a:srgbClr val="00AFC8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57064" y="1192684"/>
            <a:ext cx="3926904" cy="2616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Font typeface="Wingdings" panose="05000000000000000000" pitchFamily="2" charset="2"/>
              <a:buChar char="ü"/>
            </a:pPr>
            <a:r>
              <a:rPr lang="ru-RU" sz="1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Е</a:t>
            </a:r>
            <a:r>
              <a:rPr lang="ru-RU" sz="12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диная </a:t>
            </a:r>
            <a:r>
              <a:rPr lang="ru-RU" sz="1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метрика для профессионального </a:t>
            </a:r>
            <a:r>
              <a:rPr lang="ru-RU" sz="12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развития</a:t>
            </a:r>
          </a:p>
          <a:p>
            <a:pPr marL="171450" indent="-171450">
              <a:buFont typeface="Wingdings" panose="05000000000000000000" pitchFamily="2" charset="2"/>
              <a:buChar char="ü"/>
            </a:pPr>
            <a:endParaRPr lang="ru-RU" sz="5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171450" indent="-171450">
              <a:buFont typeface="Wingdings" panose="05000000000000000000" pitchFamily="2" charset="2"/>
              <a:buChar char="ü"/>
            </a:pPr>
            <a:r>
              <a:rPr lang="ru-RU" sz="12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Разрабатываются </a:t>
            </a:r>
            <a:r>
              <a:rPr lang="ru-RU" sz="1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под актуальные </a:t>
            </a:r>
            <a:r>
              <a:rPr lang="ru-RU" sz="12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специальности</a:t>
            </a:r>
          </a:p>
          <a:p>
            <a:pPr marL="171450" indent="-171450">
              <a:buFont typeface="Wingdings" panose="05000000000000000000" pitchFamily="2" charset="2"/>
              <a:buChar char="ü"/>
            </a:pPr>
            <a:endParaRPr lang="ru-RU" sz="5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171450" indent="-171450">
              <a:buFont typeface="Wingdings" panose="05000000000000000000" pitchFamily="2" charset="2"/>
              <a:buChar char="ü"/>
            </a:pPr>
            <a:r>
              <a:rPr lang="ru-RU" sz="12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Дифференцируются </a:t>
            </a:r>
            <a:r>
              <a:rPr lang="ru-RU" sz="1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по специальностям финансового </a:t>
            </a:r>
            <a:r>
              <a:rPr lang="ru-RU" sz="12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рынка</a:t>
            </a:r>
          </a:p>
          <a:p>
            <a:pPr marL="171450" indent="-171450">
              <a:buFont typeface="Wingdings" panose="05000000000000000000" pitchFamily="2" charset="2"/>
              <a:buChar char="ü"/>
            </a:pPr>
            <a:endParaRPr lang="ru-RU" sz="5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171450" indent="-171450">
              <a:buFont typeface="Wingdings" panose="05000000000000000000" pitchFamily="2" charset="2"/>
              <a:buChar char="ü"/>
            </a:pPr>
            <a:r>
              <a:rPr lang="ru-RU" sz="12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Увязаны </a:t>
            </a:r>
            <a:r>
              <a:rPr lang="ru-RU" sz="1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с независимой оценкой </a:t>
            </a:r>
            <a:r>
              <a:rPr lang="ru-RU" sz="12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квалификации</a:t>
            </a:r>
          </a:p>
          <a:p>
            <a:pPr marL="171450" indent="-171450">
              <a:buFont typeface="Wingdings" panose="05000000000000000000" pitchFamily="2" charset="2"/>
              <a:buChar char="ü"/>
            </a:pPr>
            <a:endParaRPr lang="ru-RU" sz="5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171450" indent="-171450">
              <a:buFont typeface="Wingdings" panose="05000000000000000000" pitchFamily="2" charset="2"/>
              <a:buChar char="ü"/>
            </a:pPr>
            <a:r>
              <a:rPr lang="ru-RU" sz="12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Используют </a:t>
            </a:r>
            <a:r>
              <a:rPr lang="ru-RU" sz="1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грейдированный подход, связывающий в единую систему планы развития, карьерный рост и мотивацию работника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5176619" y="1235421"/>
            <a:ext cx="3831321" cy="984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Font typeface="Wingdings" panose="05000000000000000000" pitchFamily="2" charset="2"/>
              <a:buChar char="ü"/>
            </a:pPr>
            <a:r>
              <a:rPr lang="ru-RU" sz="1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Узко представлена финансовая </a:t>
            </a:r>
            <a:r>
              <a:rPr lang="ru-RU" sz="12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отрасль</a:t>
            </a:r>
          </a:p>
          <a:p>
            <a:pPr marL="171450" indent="-171450">
              <a:buFont typeface="Wingdings" panose="05000000000000000000" pitchFamily="2" charset="2"/>
              <a:buChar char="ü"/>
            </a:pPr>
            <a:endParaRPr lang="ru-RU" sz="5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171450" indent="-171450">
              <a:buFont typeface="Wingdings" panose="05000000000000000000" pitchFamily="2" charset="2"/>
              <a:buChar char="ü"/>
            </a:pPr>
            <a:r>
              <a:rPr lang="ru-RU" sz="12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Обобщенное </a:t>
            </a:r>
            <a:r>
              <a:rPr lang="ru-RU" sz="1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изложение </a:t>
            </a:r>
            <a:r>
              <a:rPr lang="ru-RU" sz="12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квалификации</a:t>
            </a:r>
          </a:p>
          <a:p>
            <a:pPr marL="171450" indent="-171450">
              <a:buFont typeface="Wingdings" panose="05000000000000000000" pitchFamily="2" charset="2"/>
              <a:buChar char="ü"/>
            </a:pPr>
            <a:endParaRPr lang="ru-RU" sz="5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171450" indent="-171450">
              <a:buFont typeface="Wingdings" panose="05000000000000000000" pitchFamily="2" charset="2"/>
              <a:buChar char="ü"/>
            </a:pPr>
            <a:r>
              <a:rPr lang="ru-RU" sz="12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Квалификации </a:t>
            </a:r>
            <a:r>
              <a:rPr lang="ru-RU" sz="1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по многим должностям не обновлялись, либо отсутствуют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288160" y="848793"/>
            <a:ext cx="8640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00AFC8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VS.</a:t>
            </a:r>
            <a:endParaRPr lang="ru-RU" sz="2000" b="1" dirty="0">
              <a:solidFill>
                <a:srgbClr val="00AFC8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57064" y="3808785"/>
            <a:ext cx="7023248" cy="25622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ru-RU" sz="12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ПОСТАНОВЛЕНИЕ Правительства Российской Федерации от 27.06.2016 №584 устанавливает:</a:t>
            </a:r>
            <a:endParaRPr lang="ru-RU" sz="12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61950" lvl="1" indent="-180975">
              <a:spcBef>
                <a:spcPts val="300"/>
              </a:spcBef>
              <a:buFont typeface="Courier New" panose="02070309020205020404" pitchFamily="49" charset="0"/>
              <a:buChar char="o"/>
            </a:pPr>
            <a:r>
              <a:rPr lang="ru-RU" sz="1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поэтапное на основе утвержденных в </a:t>
            </a:r>
            <a:r>
              <a:rPr lang="ru-RU" sz="1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организациях Планов </a:t>
            </a:r>
            <a:r>
              <a:rPr lang="ru-RU" sz="1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внедрение Профессиональных стандартов</a:t>
            </a:r>
            <a:endParaRPr lang="ru-RU" sz="1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61950" lvl="1" indent="-180975">
              <a:spcBef>
                <a:spcPts val="300"/>
              </a:spcBef>
              <a:buFont typeface="Courier New" panose="02070309020205020404" pitchFamily="49" charset="0"/>
              <a:buChar char="o"/>
            </a:pPr>
            <a:r>
              <a:rPr lang="ru-RU" sz="1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обеспечение контроля за реализацией Планов со стороны учредителей и контролирующих органов</a:t>
            </a:r>
          </a:p>
          <a:p>
            <a:pPr marL="361950" lvl="1" indent="-180975">
              <a:spcBef>
                <a:spcPts val="300"/>
              </a:spcBef>
              <a:buFont typeface="Courier New" panose="02070309020205020404" pitchFamily="49" charset="0"/>
              <a:buChar char="o"/>
            </a:pPr>
            <a:r>
              <a:rPr lang="ru-RU" sz="1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завершение реализации Планов к </a:t>
            </a:r>
            <a:r>
              <a:rPr lang="ru-RU" sz="1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01.01.2020</a:t>
            </a:r>
            <a:r>
              <a:rPr lang="ru-RU" sz="1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ru-RU" sz="1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г.</a:t>
            </a:r>
          </a:p>
          <a:p>
            <a:pPr lvl="1">
              <a:spcBef>
                <a:spcPts val="300"/>
              </a:spcBef>
              <a:spcAft>
                <a:spcPts val="300"/>
              </a:spcAft>
            </a:pPr>
            <a:endParaRPr lang="ru-RU" sz="1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ru-RU" sz="12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ДИРЕКТИВЫ Правительства </a:t>
            </a:r>
            <a:r>
              <a:rPr lang="ru-RU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Российской Федерации от </a:t>
            </a:r>
            <a:r>
              <a:rPr lang="ru-RU" sz="12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14.07.2016 </a:t>
            </a:r>
            <a:r>
              <a:rPr lang="ru-RU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№</a:t>
            </a:r>
            <a:r>
              <a:rPr lang="ru-RU" sz="12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5119п-П13 обязывают </a:t>
            </a:r>
            <a:r>
              <a:rPr lang="ru-RU" sz="11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(в рамках Постановления Правительства </a:t>
            </a:r>
            <a:r>
              <a:rPr lang="ru-RU" sz="11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27.06.2016 №</a:t>
            </a:r>
            <a:r>
              <a:rPr lang="ru-RU" sz="11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584)</a:t>
            </a:r>
            <a:r>
              <a:rPr lang="ru-RU" sz="12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:</a:t>
            </a:r>
          </a:p>
          <a:p>
            <a:pPr marL="361950" lvl="1" indent="-180975">
              <a:spcBef>
                <a:spcPts val="300"/>
              </a:spcBef>
              <a:spcAft>
                <a:spcPts val="300"/>
              </a:spcAft>
              <a:buFont typeface="Courier New" panose="02070309020205020404" pitchFamily="49" charset="0"/>
              <a:buChar char="o"/>
            </a:pPr>
            <a:r>
              <a:rPr lang="ru-RU" sz="1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Акционерные общества с государственным участием не </a:t>
            </a:r>
            <a:r>
              <a:rPr lang="ru-RU" sz="1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реже 1 раза в полугодие </a:t>
            </a:r>
            <a:r>
              <a:rPr lang="ru-RU" sz="1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инициировать проведение заседаний </a:t>
            </a:r>
            <a:r>
              <a:rPr lang="ru-RU" sz="1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Совета директоров </a:t>
            </a:r>
            <a:r>
              <a:rPr lang="ru-RU" sz="1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РНКБ Банк (ПАО) с внесением в повестку дня вопроса о </a:t>
            </a:r>
            <a:r>
              <a:rPr lang="ru-RU" sz="1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внедрении </a:t>
            </a:r>
            <a:r>
              <a:rPr lang="ru-RU" sz="1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Профессиональных стандартов</a:t>
            </a:r>
            <a:endParaRPr lang="ru-RU" sz="1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0758" y="4437111"/>
            <a:ext cx="1440645" cy="14406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7553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Стрелка влево 45"/>
          <p:cNvSpPr/>
          <p:nvPr/>
        </p:nvSpPr>
        <p:spPr>
          <a:xfrm flipH="1">
            <a:off x="7092280" y="3759199"/>
            <a:ext cx="339605" cy="89989"/>
          </a:xfrm>
          <a:prstGeom prst="leftArrow">
            <a:avLst/>
          </a:prstGeom>
          <a:noFill/>
          <a:ln w="3175">
            <a:solidFill>
              <a:srgbClr val="22BBD4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Прямоугольный треугольник 38">
            <a:extLst>
              <a:ext uri="{FF2B5EF4-FFF2-40B4-BE49-F238E27FC236}">
                <a16:creationId xmlns:a16="http://schemas.microsoft.com/office/drawing/2014/main" id="{20634193-E6ED-4450-8C4C-6B94F0621881}"/>
              </a:ext>
            </a:extLst>
          </p:cNvPr>
          <p:cNvSpPr/>
          <p:nvPr/>
        </p:nvSpPr>
        <p:spPr>
          <a:xfrm rot="5400000">
            <a:off x="6263990" y="515664"/>
            <a:ext cx="239168" cy="2713556"/>
          </a:xfrm>
          <a:prstGeom prst="rtTriangle">
            <a:avLst/>
          </a:prstGeom>
          <a:solidFill>
            <a:srgbClr val="313E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dirty="0"/>
          </a:p>
        </p:txBody>
      </p:sp>
      <p:sp>
        <p:nvSpPr>
          <p:cNvPr id="38" name="Прямоугольный треугольник 37">
            <a:extLst>
              <a:ext uri="{FF2B5EF4-FFF2-40B4-BE49-F238E27FC236}">
                <a16:creationId xmlns:a16="http://schemas.microsoft.com/office/drawing/2014/main" id="{11663124-BDC8-443A-9794-CB2AF2485F1B}"/>
              </a:ext>
            </a:extLst>
          </p:cNvPr>
          <p:cNvSpPr/>
          <p:nvPr/>
        </p:nvSpPr>
        <p:spPr>
          <a:xfrm rot="16200000">
            <a:off x="4080282" y="963296"/>
            <a:ext cx="204982" cy="1688048"/>
          </a:xfrm>
          <a:prstGeom prst="rtTriangle">
            <a:avLst/>
          </a:prstGeom>
          <a:solidFill>
            <a:srgbClr val="313E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dirty="0"/>
          </a:p>
        </p:txBody>
      </p:sp>
      <p:sp>
        <p:nvSpPr>
          <p:cNvPr id="14" name="Параллелограмм 13">
            <a:extLst>
              <a:ext uri="{FF2B5EF4-FFF2-40B4-BE49-F238E27FC236}">
                <a16:creationId xmlns:a16="http://schemas.microsoft.com/office/drawing/2014/main" id="{2016092C-241A-4266-AB65-6F38501709DF}"/>
              </a:ext>
            </a:extLst>
          </p:cNvPr>
          <p:cNvSpPr/>
          <p:nvPr/>
        </p:nvSpPr>
        <p:spPr>
          <a:xfrm>
            <a:off x="2972468" y="1241484"/>
            <a:ext cx="5415956" cy="531332"/>
          </a:xfrm>
          <a:prstGeom prst="parallelogram">
            <a:avLst/>
          </a:prstGeom>
          <a:solidFill>
            <a:srgbClr val="00AF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dirty="0"/>
          </a:p>
        </p:txBody>
      </p:sp>
      <p:sp>
        <p:nvSpPr>
          <p:cNvPr id="33" name="Прямоугольный треугольник 32">
            <a:extLst>
              <a:ext uri="{FF2B5EF4-FFF2-40B4-BE49-F238E27FC236}">
                <a16:creationId xmlns:a16="http://schemas.microsoft.com/office/drawing/2014/main" id="{20634193-E6ED-4450-8C4C-6B94F0621881}"/>
              </a:ext>
            </a:extLst>
          </p:cNvPr>
          <p:cNvSpPr/>
          <p:nvPr/>
        </p:nvSpPr>
        <p:spPr>
          <a:xfrm rot="5400000">
            <a:off x="5223485" y="4699023"/>
            <a:ext cx="209161" cy="1715288"/>
          </a:xfrm>
          <a:prstGeom prst="rtTriangle">
            <a:avLst/>
          </a:prstGeom>
          <a:solidFill>
            <a:srgbClr val="313E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dirty="0"/>
          </a:p>
        </p:txBody>
      </p:sp>
      <p:sp>
        <p:nvSpPr>
          <p:cNvPr id="37" name="Прямоугольный треугольник 36">
            <a:extLst>
              <a:ext uri="{FF2B5EF4-FFF2-40B4-BE49-F238E27FC236}">
                <a16:creationId xmlns:a16="http://schemas.microsoft.com/office/drawing/2014/main" id="{11663124-BDC8-443A-9794-CB2AF2485F1B}"/>
              </a:ext>
            </a:extLst>
          </p:cNvPr>
          <p:cNvSpPr/>
          <p:nvPr/>
        </p:nvSpPr>
        <p:spPr>
          <a:xfrm rot="16200000">
            <a:off x="3862118" y="4726254"/>
            <a:ext cx="200536" cy="1517296"/>
          </a:xfrm>
          <a:prstGeom prst="rtTriangle">
            <a:avLst/>
          </a:prstGeom>
          <a:solidFill>
            <a:srgbClr val="313E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dirty="0"/>
          </a:p>
        </p:txBody>
      </p:sp>
      <p:sp>
        <p:nvSpPr>
          <p:cNvPr id="40" name="Параллелограмм 39">
            <a:extLst>
              <a:ext uri="{FF2B5EF4-FFF2-40B4-BE49-F238E27FC236}">
                <a16:creationId xmlns:a16="http://schemas.microsoft.com/office/drawing/2014/main" id="{D992252D-AC76-48CF-A0EC-1E020A2411B3}"/>
              </a:ext>
            </a:extLst>
          </p:cNvPr>
          <p:cNvSpPr/>
          <p:nvPr/>
        </p:nvSpPr>
        <p:spPr>
          <a:xfrm>
            <a:off x="2918992" y="5573530"/>
            <a:ext cx="3776742" cy="591774"/>
          </a:xfrm>
          <a:prstGeom prst="parallelogram">
            <a:avLst/>
          </a:prstGeom>
          <a:solidFill>
            <a:srgbClr val="00AF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dirty="0"/>
          </a:p>
        </p:txBody>
      </p:sp>
      <p:sp>
        <p:nvSpPr>
          <p:cNvPr id="47" name="Прямоугольник 46"/>
          <p:cNvSpPr/>
          <p:nvPr/>
        </p:nvSpPr>
        <p:spPr>
          <a:xfrm>
            <a:off x="2944930" y="5550526"/>
            <a:ext cx="376968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1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Корректировка персональных программ повышения квалификации</a:t>
            </a:r>
          </a:p>
          <a:p>
            <a:pPr algn="ctr"/>
            <a:r>
              <a:rPr lang="ru-RU" sz="10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декабрь </a:t>
            </a:r>
            <a:r>
              <a:rPr lang="ru-RU" sz="10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2019 </a:t>
            </a:r>
            <a:r>
              <a:rPr lang="ru-RU" sz="10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г</a:t>
            </a:r>
            <a:r>
              <a:rPr lang="ru-RU" sz="10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– </a:t>
            </a:r>
            <a:r>
              <a:rPr lang="ru-RU" sz="10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2020 г.</a:t>
            </a:r>
            <a:endParaRPr lang="ru-RU" sz="10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6" name="Прямоугольный треугольник 25">
            <a:extLst>
              <a:ext uri="{FF2B5EF4-FFF2-40B4-BE49-F238E27FC236}">
                <a16:creationId xmlns:a16="http://schemas.microsoft.com/office/drawing/2014/main" id="{20634193-E6ED-4450-8C4C-6B94F0621881}"/>
              </a:ext>
            </a:extLst>
          </p:cNvPr>
          <p:cNvSpPr/>
          <p:nvPr/>
        </p:nvSpPr>
        <p:spPr>
          <a:xfrm rot="5400000">
            <a:off x="5337967" y="3967526"/>
            <a:ext cx="209161" cy="1715288"/>
          </a:xfrm>
          <a:prstGeom prst="rtTriangle">
            <a:avLst/>
          </a:prstGeom>
          <a:solidFill>
            <a:srgbClr val="313E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dirty="0"/>
          </a:p>
        </p:txBody>
      </p:sp>
      <p:sp>
        <p:nvSpPr>
          <p:cNvPr id="44" name="Прямоугольный треугольник 43">
            <a:extLst>
              <a:ext uri="{FF2B5EF4-FFF2-40B4-BE49-F238E27FC236}">
                <a16:creationId xmlns:a16="http://schemas.microsoft.com/office/drawing/2014/main" id="{11663124-BDC8-443A-9794-CB2AF2485F1B}"/>
              </a:ext>
            </a:extLst>
          </p:cNvPr>
          <p:cNvSpPr/>
          <p:nvPr/>
        </p:nvSpPr>
        <p:spPr>
          <a:xfrm rot="16200000">
            <a:off x="4139515" y="2507090"/>
            <a:ext cx="200906" cy="1854717"/>
          </a:xfrm>
          <a:prstGeom prst="rtTriangle">
            <a:avLst/>
          </a:prstGeom>
          <a:solidFill>
            <a:srgbClr val="313E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dirty="0"/>
          </a:p>
        </p:txBody>
      </p:sp>
      <p:sp>
        <p:nvSpPr>
          <p:cNvPr id="45" name="Прямоугольный треугольник 44">
            <a:extLst>
              <a:ext uri="{FF2B5EF4-FFF2-40B4-BE49-F238E27FC236}">
                <a16:creationId xmlns:a16="http://schemas.microsoft.com/office/drawing/2014/main" id="{20634193-E6ED-4450-8C4C-6B94F0621881}"/>
              </a:ext>
            </a:extLst>
          </p:cNvPr>
          <p:cNvSpPr/>
          <p:nvPr/>
        </p:nvSpPr>
        <p:spPr>
          <a:xfrm rot="5400000">
            <a:off x="6121828" y="2376149"/>
            <a:ext cx="239168" cy="2208896"/>
          </a:xfrm>
          <a:prstGeom prst="rtTriangle">
            <a:avLst/>
          </a:prstGeom>
          <a:solidFill>
            <a:srgbClr val="313E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dirty="0"/>
          </a:p>
        </p:txBody>
      </p:sp>
      <p:sp>
        <p:nvSpPr>
          <p:cNvPr id="41" name="Прямоугольный треугольник 40">
            <a:extLst>
              <a:ext uri="{FF2B5EF4-FFF2-40B4-BE49-F238E27FC236}">
                <a16:creationId xmlns:a16="http://schemas.microsoft.com/office/drawing/2014/main" id="{11663124-BDC8-443A-9794-CB2AF2485F1B}"/>
              </a:ext>
            </a:extLst>
          </p:cNvPr>
          <p:cNvSpPr/>
          <p:nvPr/>
        </p:nvSpPr>
        <p:spPr>
          <a:xfrm rot="16200000">
            <a:off x="3945271" y="1652746"/>
            <a:ext cx="204982" cy="1688048"/>
          </a:xfrm>
          <a:prstGeom prst="rtTriangle">
            <a:avLst/>
          </a:prstGeom>
          <a:solidFill>
            <a:srgbClr val="313E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dirty="0"/>
          </a:p>
        </p:txBody>
      </p:sp>
      <p:sp>
        <p:nvSpPr>
          <p:cNvPr id="42" name="Прямоугольный треугольник 41">
            <a:extLst>
              <a:ext uri="{FF2B5EF4-FFF2-40B4-BE49-F238E27FC236}">
                <a16:creationId xmlns:a16="http://schemas.microsoft.com/office/drawing/2014/main" id="{20634193-E6ED-4450-8C4C-6B94F0621881}"/>
              </a:ext>
            </a:extLst>
          </p:cNvPr>
          <p:cNvSpPr/>
          <p:nvPr/>
        </p:nvSpPr>
        <p:spPr>
          <a:xfrm rot="5400000">
            <a:off x="5768857" y="1548034"/>
            <a:ext cx="239168" cy="1993476"/>
          </a:xfrm>
          <a:prstGeom prst="rtTriangle">
            <a:avLst/>
          </a:prstGeom>
          <a:solidFill>
            <a:srgbClr val="313E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dirty="0"/>
          </a:p>
        </p:txBody>
      </p:sp>
      <p:sp>
        <p:nvSpPr>
          <p:cNvPr id="25" name="Прямоугольный треугольник 24">
            <a:extLst>
              <a:ext uri="{FF2B5EF4-FFF2-40B4-BE49-F238E27FC236}">
                <a16:creationId xmlns:a16="http://schemas.microsoft.com/office/drawing/2014/main" id="{11663124-BDC8-443A-9794-CB2AF2485F1B}"/>
              </a:ext>
            </a:extLst>
          </p:cNvPr>
          <p:cNvSpPr/>
          <p:nvPr/>
        </p:nvSpPr>
        <p:spPr>
          <a:xfrm rot="16200000">
            <a:off x="3976600" y="3994757"/>
            <a:ext cx="200536" cy="1517296"/>
          </a:xfrm>
          <a:prstGeom prst="rtTriangle">
            <a:avLst/>
          </a:prstGeom>
          <a:solidFill>
            <a:srgbClr val="313E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dirty="0"/>
          </a:p>
        </p:txBody>
      </p:sp>
      <p:sp>
        <p:nvSpPr>
          <p:cNvPr id="9" name="Прямоугольный треугольник 8">
            <a:extLst>
              <a:ext uri="{FF2B5EF4-FFF2-40B4-BE49-F238E27FC236}">
                <a16:creationId xmlns:a16="http://schemas.microsoft.com/office/drawing/2014/main" id="{11663124-BDC8-443A-9794-CB2AF2485F1B}"/>
              </a:ext>
            </a:extLst>
          </p:cNvPr>
          <p:cNvSpPr/>
          <p:nvPr/>
        </p:nvSpPr>
        <p:spPr>
          <a:xfrm rot="16200000">
            <a:off x="4017613" y="3258212"/>
            <a:ext cx="195224" cy="1552956"/>
          </a:xfrm>
          <a:prstGeom prst="rtTriangle">
            <a:avLst/>
          </a:prstGeom>
          <a:solidFill>
            <a:srgbClr val="313E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dirty="0"/>
          </a:p>
        </p:txBody>
      </p:sp>
      <p:sp>
        <p:nvSpPr>
          <p:cNvPr id="10" name="Прямоугольный треугольник 9">
            <a:extLst>
              <a:ext uri="{FF2B5EF4-FFF2-40B4-BE49-F238E27FC236}">
                <a16:creationId xmlns:a16="http://schemas.microsoft.com/office/drawing/2014/main" id="{20634193-E6ED-4450-8C4C-6B94F0621881}"/>
              </a:ext>
            </a:extLst>
          </p:cNvPr>
          <p:cNvSpPr/>
          <p:nvPr/>
        </p:nvSpPr>
        <p:spPr>
          <a:xfrm rot="5400000">
            <a:off x="5717067" y="3148593"/>
            <a:ext cx="211365" cy="1874901"/>
          </a:xfrm>
          <a:prstGeom prst="rtTriangle">
            <a:avLst/>
          </a:prstGeom>
          <a:solidFill>
            <a:srgbClr val="313E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dirty="0"/>
          </a:p>
        </p:txBody>
      </p:sp>
      <p:sp>
        <p:nvSpPr>
          <p:cNvPr id="11" name="Параллелограмм 10">
            <a:extLst>
              <a:ext uri="{FF2B5EF4-FFF2-40B4-BE49-F238E27FC236}">
                <a16:creationId xmlns:a16="http://schemas.microsoft.com/office/drawing/2014/main" id="{D992252D-AC76-48CF-A0EC-1E020A2411B3}"/>
              </a:ext>
            </a:extLst>
          </p:cNvPr>
          <p:cNvSpPr/>
          <p:nvPr/>
        </p:nvSpPr>
        <p:spPr>
          <a:xfrm>
            <a:off x="2834553" y="4097968"/>
            <a:ext cx="4329735" cy="640827"/>
          </a:xfrm>
          <a:prstGeom prst="parallelogram">
            <a:avLst/>
          </a:prstGeom>
          <a:solidFill>
            <a:srgbClr val="00AF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05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Формирование и реализация </a:t>
            </a:r>
            <a:r>
              <a:rPr lang="ru-RU" sz="105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персональных программ </a:t>
            </a:r>
            <a:r>
              <a:rPr lang="ru-RU" sz="105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повышения </a:t>
            </a:r>
            <a:r>
              <a:rPr lang="ru-RU" sz="105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профессионального уровня</a:t>
            </a:r>
            <a:endParaRPr lang="ru-RU" sz="105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r>
              <a:rPr lang="ru-RU" sz="1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ru-RU" sz="10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март </a:t>
            </a:r>
            <a:r>
              <a:rPr lang="ru-RU" sz="10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2018 г. – н/в</a:t>
            </a:r>
          </a:p>
        </p:txBody>
      </p:sp>
      <p:sp>
        <p:nvSpPr>
          <p:cNvPr id="15" name="Параллелограмм 14">
            <a:extLst>
              <a:ext uri="{FF2B5EF4-FFF2-40B4-BE49-F238E27FC236}">
                <a16:creationId xmlns:a16="http://schemas.microsoft.com/office/drawing/2014/main" id="{AA7FD8D0-FEF3-48FB-9392-489183139CF2}"/>
              </a:ext>
            </a:extLst>
          </p:cNvPr>
          <p:cNvSpPr/>
          <p:nvPr/>
        </p:nvSpPr>
        <p:spPr>
          <a:xfrm>
            <a:off x="2828412" y="3509267"/>
            <a:ext cx="4479892" cy="480961"/>
          </a:xfrm>
          <a:prstGeom prst="parallelogram">
            <a:avLst/>
          </a:prstGeom>
          <a:solidFill>
            <a:srgbClr val="00AF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dirty="0"/>
          </a:p>
        </p:txBody>
      </p:sp>
      <p:sp>
        <p:nvSpPr>
          <p:cNvPr id="16" name="TextBox 7">
            <a:extLst>
              <a:ext uri="{FF2B5EF4-FFF2-40B4-BE49-F238E27FC236}">
                <a16:creationId xmlns:a16="http://schemas.microsoft.com/office/drawing/2014/main" id="{8EF02E08-1A8F-498C-A777-1B9032D249B0}"/>
              </a:ext>
            </a:extLst>
          </p:cNvPr>
          <p:cNvSpPr txBox="1"/>
          <p:nvPr/>
        </p:nvSpPr>
        <p:spPr>
          <a:xfrm>
            <a:off x="3093843" y="1272781"/>
            <a:ext cx="5239454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ts val="1500"/>
              </a:lnSpc>
            </a:pPr>
            <a:r>
              <a:rPr lang="ru-RU" sz="12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Определение перечня </a:t>
            </a:r>
            <a:r>
              <a:rPr lang="ru-RU" sz="12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должностей</a:t>
            </a:r>
          </a:p>
          <a:p>
            <a:pPr algn="ctr">
              <a:lnSpc>
                <a:spcPts val="1500"/>
              </a:lnSpc>
            </a:pPr>
            <a:r>
              <a:rPr lang="ru-RU" sz="10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январь - июнь 2017 г. </a:t>
            </a:r>
            <a:endParaRPr lang="ru-RU" sz="1000" b="0" dirty="0">
              <a:solidFill>
                <a:schemeClr val="bg1"/>
              </a:solidFill>
            </a:endParaRPr>
          </a:p>
        </p:txBody>
      </p:sp>
      <p:sp>
        <p:nvSpPr>
          <p:cNvPr id="27" name="Параллелограмм 26">
            <a:extLst>
              <a:ext uri="{FF2B5EF4-FFF2-40B4-BE49-F238E27FC236}">
                <a16:creationId xmlns:a16="http://schemas.microsoft.com/office/drawing/2014/main" id="{D992252D-AC76-48CF-A0EC-1E020A2411B3}"/>
              </a:ext>
            </a:extLst>
          </p:cNvPr>
          <p:cNvSpPr/>
          <p:nvPr/>
        </p:nvSpPr>
        <p:spPr>
          <a:xfrm>
            <a:off x="2802435" y="4838647"/>
            <a:ext cx="4009857" cy="603312"/>
          </a:xfrm>
          <a:prstGeom prst="parallelogram">
            <a:avLst/>
          </a:prstGeom>
          <a:solidFill>
            <a:srgbClr val="00AF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dirty="0"/>
          </a:p>
        </p:txBody>
      </p:sp>
      <p:sp>
        <p:nvSpPr>
          <p:cNvPr id="30" name="Параллелограмм 29">
            <a:extLst>
              <a:ext uri="{FF2B5EF4-FFF2-40B4-BE49-F238E27FC236}">
                <a16:creationId xmlns:a16="http://schemas.microsoft.com/office/drawing/2014/main" id="{2016092C-241A-4266-AB65-6F38501709DF}"/>
              </a:ext>
            </a:extLst>
          </p:cNvPr>
          <p:cNvSpPr/>
          <p:nvPr/>
        </p:nvSpPr>
        <p:spPr>
          <a:xfrm>
            <a:off x="2995280" y="1891019"/>
            <a:ext cx="4944376" cy="541920"/>
          </a:xfrm>
          <a:prstGeom prst="parallelogram">
            <a:avLst/>
          </a:prstGeom>
          <a:solidFill>
            <a:srgbClr val="00AF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3070534" y="1919153"/>
            <a:ext cx="4724523" cy="4385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Ознакомление работников с </a:t>
            </a:r>
            <a:r>
              <a:rPr lang="ru-RU" sz="1200" dirty="0" err="1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Профстандартами</a:t>
            </a:r>
            <a:r>
              <a:rPr lang="ru-RU" sz="12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(10 чел.)</a:t>
            </a:r>
          </a:p>
          <a:p>
            <a:pPr algn="ctr"/>
            <a:r>
              <a:rPr lang="ru-RU" sz="10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июль - декабрь 2017 </a:t>
            </a:r>
            <a:r>
              <a:rPr lang="ru-RU" sz="10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г. </a:t>
            </a:r>
          </a:p>
        </p:txBody>
      </p:sp>
      <p:sp>
        <p:nvSpPr>
          <p:cNvPr id="43" name="Параллелограмм 42">
            <a:extLst>
              <a:ext uri="{FF2B5EF4-FFF2-40B4-BE49-F238E27FC236}">
                <a16:creationId xmlns:a16="http://schemas.microsoft.com/office/drawing/2014/main" id="{AA7FD8D0-FEF3-48FB-9392-489183139CF2}"/>
              </a:ext>
            </a:extLst>
          </p:cNvPr>
          <p:cNvSpPr/>
          <p:nvPr/>
        </p:nvSpPr>
        <p:spPr>
          <a:xfrm>
            <a:off x="2830650" y="2572867"/>
            <a:ext cx="4799225" cy="790367"/>
          </a:xfrm>
          <a:prstGeom prst="parallelogram">
            <a:avLst/>
          </a:prstGeom>
          <a:solidFill>
            <a:srgbClr val="00AF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3015702" y="2566063"/>
            <a:ext cx="4557998" cy="8079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Анализ внутренних документов, трудовых договоров и должностных инструкций на соответствие </a:t>
            </a:r>
            <a:r>
              <a:rPr lang="ru-RU" sz="12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Профстандартам, внесение изменений</a:t>
            </a:r>
          </a:p>
          <a:p>
            <a:pPr algn="ctr"/>
            <a:r>
              <a:rPr lang="ru-RU" sz="10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декабрь 2017 г. – июнь 2018 г.</a:t>
            </a:r>
          </a:p>
        </p:txBody>
      </p:sp>
      <p:sp>
        <p:nvSpPr>
          <p:cNvPr id="32" name="Прямоугольник 31"/>
          <p:cNvSpPr/>
          <p:nvPr/>
        </p:nvSpPr>
        <p:spPr>
          <a:xfrm>
            <a:off x="3021665" y="3517770"/>
            <a:ext cx="4129398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indent="0" algn="ctr"/>
            <a:r>
              <a:rPr lang="ru-RU" sz="115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Размещение </a:t>
            </a:r>
            <a:r>
              <a:rPr lang="ru-RU" sz="115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информации на корпоративном сайте</a:t>
            </a:r>
          </a:p>
          <a:p>
            <a:pPr marL="0" lvl="1" algn="ctr"/>
            <a:r>
              <a:rPr lang="ru-RU" sz="10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июнь 2018 г. – н/в</a:t>
            </a:r>
          </a:p>
        </p:txBody>
      </p:sp>
      <p:sp>
        <p:nvSpPr>
          <p:cNvPr id="48" name="Прямоугольник 47"/>
          <p:cNvSpPr/>
          <p:nvPr/>
        </p:nvSpPr>
        <p:spPr>
          <a:xfrm>
            <a:off x="2828412" y="4880684"/>
            <a:ext cx="3957904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indent="0" algn="ctr"/>
            <a:r>
              <a:rPr lang="ru-RU" sz="115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Проведение независимой оценки квалификации</a:t>
            </a:r>
          </a:p>
          <a:p>
            <a:pPr marL="0" lvl="1" algn="ctr"/>
            <a:r>
              <a:rPr lang="ru-RU" sz="10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(на базе ЦОК при СПКФР)</a:t>
            </a:r>
            <a:endParaRPr lang="en-US" sz="1000" dirty="0" smtClean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lvl="1" algn="ctr"/>
            <a:r>
              <a:rPr lang="ru-RU" sz="10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с</a:t>
            </a:r>
            <a:r>
              <a:rPr lang="ru-RU" sz="10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ентябрь 2019 г.</a:t>
            </a:r>
            <a:endParaRPr lang="ru-RU" sz="10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Внедрение П</a:t>
            </a:r>
            <a:r>
              <a:rPr lang="ru-RU" dirty="0" smtClean="0"/>
              <a:t>рофстандартов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B65630-614C-4B6B-96C5-B77A08C64DF8}" type="slidenum">
              <a:rPr lang="ru-RU" smtClean="0"/>
              <a:pPr/>
              <a:t>6</a:t>
            </a:fld>
            <a:endParaRPr lang="ru-RU" dirty="0"/>
          </a:p>
        </p:txBody>
      </p:sp>
      <p:sp>
        <p:nvSpPr>
          <p:cNvPr id="34" name="TextBox 33"/>
          <p:cNvSpPr txBox="1"/>
          <p:nvPr/>
        </p:nvSpPr>
        <p:spPr>
          <a:xfrm>
            <a:off x="230266" y="1384315"/>
            <a:ext cx="2445310" cy="4708981"/>
          </a:xfrm>
          <a:prstGeom prst="rect">
            <a:avLst/>
          </a:prstGeom>
          <a:noFill/>
          <a:ln>
            <a:solidFill>
              <a:srgbClr val="007686"/>
            </a:solidFill>
            <a:prstDash val="dash"/>
          </a:ln>
        </p:spPr>
        <p:txBody>
          <a:bodyPr wrap="square" rtlCol="0">
            <a:spAutoFit/>
          </a:bodyPr>
          <a:lstStyle/>
          <a:p>
            <a:pPr marL="271463" lvl="2"/>
            <a:r>
              <a:rPr lang="ru-RU" sz="1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Должности, к которым применяются законодательные требования к квалификации и Профессиональные стандарты:</a:t>
            </a:r>
          </a:p>
          <a:p>
            <a:pPr marL="271463" lvl="2"/>
            <a:endParaRPr lang="ru-RU" sz="10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442913" lvl="2" indent="-171450">
              <a:buFont typeface="Wingdings" panose="05000000000000000000" pitchFamily="2" charset="2"/>
              <a:buChar char="ü"/>
            </a:pPr>
            <a:r>
              <a:rPr lang="ru-RU" sz="1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Главный бухгалтер, Заместители главного бухгалтера – </a:t>
            </a:r>
            <a:r>
              <a:rPr lang="ru-RU" sz="10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«Бухгалтер»</a:t>
            </a:r>
            <a:r>
              <a:rPr lang="ru-RU" sz="1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;</a:t>
            </a:r>
          </a:p>
          <a:p>
            <a:pPr marL="442913" lvl="2" indent="-171450">
              <a:buFont typeface="Wingdings" panose="05000000000000000000" pitchFamily="2" charset="2"/>
              <a:buChar char="ü"/>
            </a:pPr>
            <a:r>
              <a:rPr lang="ru-RU" sz="1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Начальник Управления </a:t>
            </a:r>
            <a:r>
              <a:rPr lang="ru-RU" sz="10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комплаенс</a:t>
            </a:r>
            <a:r>
              <a:rPr lang="ru-RU" sz="1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-контроля – </a:t>
            </a:r>
            <a:r>
              <a:rPr lang="ru-RU" sz="10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«Специалист по внутреннему контролю»</a:t>
            </a:r>
            <a:r>
              <a:rPr lang="ru-RU" sz="1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;</a:t>
            </a:r>
          </a:p>
          <a:p>
            <a:pPr marL="442913" lvl="2" indent="-171450">
              <a:buFont typeface="Wingdings" panose="05000000000000000000" pitchFamily="2" charset="2"/>
              <a:buChar char="ü"/>
            </a:pPr>
            <a:r>
              <a:rPr lang="ru-RU" sz="1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Контролер профессионального участника рынка ценных бумаг - </a:t>
            </a:r>
            <a:r>
              <a:rPr lang="ru-RU" sz="10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«Специалист рынка ценных бумаг»</a:t>
            </a:r>
            <a:r>
              <a:rPr lang="ru-RU" sz="1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;</a:t>
            </a:r>
          </a:p>
          <a:p>
            <a:pPr marL="442913" lvl="2" indent="-171450">
              <a:buFont typeface="Wingdings" panose="05000000000000000000" pitchFamily="2" charset="2"/>
              <a:buChar char="ü"/>
            </a:pPr>
            <a:r>
              <a:rPr lang="ru-RU" sz="1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Руководитель / Заместители службы внутреннего аудита - </a:t>
            </a:r>
            <a:r>
              <a:rPr lang="ru-RU" sz="10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«Внутренний аудитор»</a:t>
            </a:r>
            <a:r>
              <a:rPr lang="ru-RU" sz="1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;</a:t>
            </a:r>
          </a:p>
          <a:p>
            <a:pPr marL="442913" lvl="2" indent="-171450">
              <a:buFont typeface="Wingdings" panose="05000000000000000000" pitchFamily="2" charset="2"/>
              <a:buChar char="ü"/>
            </a:pPr>
            <a:r>
              <a:rPr lang="ru-RU" sz="1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Руководитель / Заместитель службы управления рисков – </a:t>
            </a:r>
            <a:r>
              <a:rPr lang="ru-RU" sz="10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«Специалист по управлению рисками»</a:t>
            </a:r>
            <a:endParaRPr lang="ru-RU" sz="10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9304280" y="2780390"/>
            <a:ext cx="12731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(10 чел.)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7463894" y="3491533"/>
            <a:ext cx="1589435" cy="1938992"/>
          </a:xfrm>
          <a:prstGeom prst="rect">
            <a:avLst/>
          </a:prstGeom>
          <a:noFill/>
          <a:ln>
            <a:solidFill>
              <a:srgbClr val="007686"/>
            </a:solidFill>
            <a:prstDash val="dash"/>
          </a:ln>
        </p:spPr>
        <p:txBody>
          <a:bodyPr wrap="square" rtlCol="0">
            <a:spAutoFit/>
          </a:bodyPr>
          <a:lstStyle/>
          <a:p>
            <a:pPr marL="0" lvl="1" indent="0"/>
            <a:r>
              <a:rPr lang="ru-RU" sz="1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Информация о </a:t>
            </a:r>
            <a:r>
              <a:rPr lang="ru-RU" sz="1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соответствии опыта работы и образования работников квалификационному уровню </a:t>
            </a:r>
            <a:r>
              <a:rPr lang="ru-RU" sz="1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соответствующего размещена </a:t>
            </a:r>
            <a:r>
              <a:rPr lang="ru-RU" sz="1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в разделе «Вакансии</a:t>
            </a:r>
            <a:r>
              <a:rPr lang="ru-RU" sz="1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»</a:t>
            </a:r>
          </a:p>
          <a:p>
            <a:pPr marL="0" lvl="1" indent="0"/>
            <a:r>
              <a:rPr lang="ru-RU" sz="1000" b="1" dirty="0"/>
              <a:t>(</a:t>
            </a:r>
            <a:r>
              <a:rPr lang="ru-RU" sz="1000" b="1" u="sng" dirty="0">
                <a:hlinkClick r:id="rId2"/>
              </a:rPr>
              <a:t>https://www.rncb.ru/vakansii/</a:t>
            </a:r>
            <a:r>
              <a:rPr lang="ru-RU" sz="1000" b="1" dirty="0"/>
              <a:t>) </a:t>
            </a:r>
            <a:endParaRPr lang="ru-RU" sz="1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10671" y="771643"/>
            <a:ext cx="8748464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3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В январе 2017 г. Совет директоров РНКБ Банк (ПАО) утвердил План по внедрению Профстандартов в Банке</a:t>
            </a:r>
            <a:br>
              <a:rPr lang="ru-RU" sz="13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endParaRPr lang="ru-RU" sz="13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Стрелка влево 2"/>
          <p:cNvSpPr/>
          <p:nvPr/>
        </p:nvSpPr>
        <p:spPr>
          <a:xfrm>
            <a:off x="2699792" y="1412776"/>
            <a:ext cx="370742" cy="93020"/>
          </a:xfrm>
          <a:prstGeom prst="leftArrow">
            <a:avLst/>
          </a:prstGeom>
          <a:noFill/>
          <a:ln w="3175">
            <a:solidFill>
              <a:srgbClr val="22BBD4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4846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7416824" cy="475793"/>
          </a:xfrm>
        </p:spPr>
        <p:txBody>
          <a:bodyPr/>
          <a:lstStyle/>
          <a:p>
            <a:r>
              <a:rPr lang="ru-RU" sz="1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Результаты внедрения </a:t>
            </a:r>
            <a:r>
              <a:rPr lang="ru-RU" sz="1800" dirty="0"/>
              <a:t>П</a:t>
            </a:r>
            <a:r>
              <a:rPr lang="ru-RU" sz="1800" dirty="0" smtClean="0"/>
              <a:t>рофстандартов</a:t>
            </a:r>
            <a:r>
              <a:rPr lang="ru-RU" sz="1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endParaRPr lang="ru-RU" sz="18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251520" y="6525344"/>
            <a:ext cx="1440160" cy="21602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>
                <a:solidFill>
                  <a:schemeClr val="bg1">
                    <a:lumMod val="50000"/>
                  </a:schemeClr>
                </a:solidFill>
              </a:rPr>
              <a:t>РНКБ Банк (ПАО) 2019</a:t>
            </a:r>
            <a:endParaRPr lang="ru-RU" sz="10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B65630-614C-4B6B-96C5-B77A08C64DF8}" type="slidenum">
              <a:rPr lang="ru-RU" smtClean="0"/>
              <a:pPr/>
              <a:t>7</a:t>
            </a:fld>
            <a:endParaRPr lang="ru-RU" dirty="0"/>
          </a:p>
        </p:txBody>
      </p:sp>
      <p:sp>
        <p:nvSpPr>
          <p:cNvPr id="18" name="Рамка 17"/>
          <p:cNvSpPr/>
          <p:nvPr/>
        </p:nvSpPr>
        <p:spPr>
          <a:xfrm>
            <a:off x="561264" y="3558532"/>
            <a:ext cx="3854136" cy="1221376"/>
          </a:xfrm>
          <a:prstGeom prst="frame">
            <a:avLst>
              <a:gd name="adj1" fmla="val 0"/>
            </a:avLst>
          </a:prstGeom>
          <a:noFill/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200"/>
              </a:lnSpc>
            </a:pPr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54638" y="905105"/>
            <a:ext cx="3600400" cy="307777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КАЧЕСТВЕННЫЕ ПОКАЗАТЕЛИ</a:t>
            </a:r>
            <a:endParaRPr lang="ru-RU" sz="1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1999276"/>
              </p:ext>
            </p:extLst>
          </p:nvPr>
        </p:nvGraphicFramePr>
        <p:xfrm>
          <a:off x="503548" y="1401048"/>
          <a:ext cx="8183252" cy="2606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7230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1094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kern="1200" dirty="0" smtClean="0">
                          <a:solidFill>
                            <a:srgbClr val="00AFC8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Компетенции</a:t>
                      </a:r>
                    </a:p>
                    <a:p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lvl="1" indent="-171450">
                        <a:spcBef>
                          <a:spcPts val="300"/>
                        </a:spcBef>
                        <a:buFont typeface="Courier New" panose="02070309020205020404" pitchFamily="49" charset="0"/>
                        <a:buChar char="o"/>
                      </a:pPr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улучшение качества знаний, навыков, умений работников и их эффективной расстановки;</a:t>
                      </a:r>
                      <a:r>
                        <a:rPr lang="ru-RU" sz="1200" b="1" dirty="0" smtClean="0">
                          <a:solidFill>
                            <a:srgbClr val="00ACC8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*</a:t>
                      </a:r>
                    </a:p>
                    <a:p>
                      <a:pPr marL="0" lvl="1" indent="0">
                        <a:spcBef>
                          <a:spcPts val="300"/>
                        </a:spcBef>
                        <a:buFont typeface="Courier New" panose="02070309020205020404" pitchFamily="49" charset="0"/>
                        <a:buNone/>
                      </a:pPr>
                      <a:endParaRPr lang="ru-RU" sz="1200" b="0" dirty="0" smtClean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pPr marL="171450" lvl="1" indent="-171450">
                        <a:spcBef>
                          <a:spcPts val="300"/>
                        </a:spcBef>
                        <a:buFont typeface="Courier New" panose="02070309020205020404" pitchFamily="49" charset="0"/>
                        <a:buChar char="o"/>
                      </a:pPr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качественная увязка уровня знаний, навыков, умений и опыта работника с уровнем его оплаты</a:t>
                      </a:r>
                    </a:p>
                    <a:p>
                      <a:pPr marL="0" lvl="1" indent="0">
                        <a:spcBef>
                          <a:spcPts val="300"/>
                        </a:spcBef>
                        <a:buFont typeface="Courier New" panose="02070309020205020404" pitchFamily="49" charset="0"/>
                        <a:buNone/>
                      </a:pPr>
                      <a:endParaRPr lang="ru-RU" sz="1200" b="0" dirty="0" smtClean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kern="1200" dirty="0" smtClean="0">
                          <a:solidFill>
                            <a:srgbClr val="00AFC8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Регуляторные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1" kern="1200" dirty="0">
                        <a:solidFill>
                          <a:srgbClr val="00AFC8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lvl="1" indent="-171450">
                        <a:spcBef>
                          <a:spcPts val="300"/>
                        </a:spcBef>
                        <a:buFont typeface="Courier New" panose="02070309020205020404" pitchFamily="49" charset="0"/>
                        <a:buChar char="o"/>
                      </a:pPr>
                      <a:r>
                        <a:rPr lang="ru-RU" sz="12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снижение количества претензий и предписаний регуляторов банковского рынка</a:t>
                      </a:r>
                      <a:r>
                        <a:rPr lang="ru-RU" sz="1200" b="1" dirty="0" smtClean="0">
                          <a:solidFill>
                            <a:srgbClr val="00ACC8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**</a:t>
                      </a:r>
                      <a:endParaRPr lang="ru-RU" sz="1200" b="0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pPr marL="0" lvl="1" indent="0">
                        <a:spcBef>
                          <a:spcPts val="300"/>
                        </a:spcBef>
                        <a:buFont typeface="Courier New" panose="02070309020205020404" pitchFamily="49" charset="0"/>
                        <a:buNone/>
                      </a:pPr>
                      <a:endParaRPr lang="ru-RU" sz="1200" b="0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pPr marL="171450" lvl="1" indent="-171450">
                        <a:spcBef>
                          <a:spcPts val="300"/>
                        </a:spcBef>
                        <a:buFont typeface="Courier New" panose="02070309020205020404" pitchFamily="49" charset="0"/>
                        <a:buChar char="o"/>
                      </a:pPr>
                      <a:r>
                        <a:rPr lang="ru-RU" sz="12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поддержание положительного имиджа РНКБ Банк (ПАО) как работодателя на рынке труда</a:t>
                      </a:r>
                    </a:p>
                    <a:p>
                      <a:pPr marL="171450" lvl="1" indent="-171450">
                        <a:spcBef>
                          <a:spcPts val="300"/>
                        </a:spcBef>
                        <a:buFont typeface="Courier New" panose="02070309020205020404" pitchFamily="49" charset="0"/>
                        <a:buChar char="o"/>
                      </a:pPr>
                      <a:endParaRPr lang="ru-RU" sz="1200" b="0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6088774"/>
              </p:ext>
            </p:extLst>
          </p:nvPr>
        </p:nvGraphicFramePr>
        <p:xfrm>
          <a:off x="503548" y="3993336"/>
          <a:ext cx="5522904" cy="1889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6194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6095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45464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kern="1200" dirty="0" smtClean="0">
                          <a:solidFill>
                            <a:srgbClr val="00AFC8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Профессиональное развитие</a:t>
                      </a:r>
                    </a:p>
                    <a:p>
                      <a:endParaRPr lang="ru-RU" sz="1600" b="1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lvl="1" indent="-171450" algn="l" defTabSz="914400" rtl="0" eaLnBrk="1" latinLnBrk="0" hangingPunct="1">
                        <a:spcBef>
                          <a:spcPts val="300"/>
                        </a:spcBef>
                        <a:buFont typeface="Courier New" panose="02070309020205020404" pitchFamily="49" charset="0"/>
                        <a:buChar char="o"/>
                      </a:pPr>
                      <a:r>
                        <a:rPr lang="ru-RU" sz="1200" b="0" kern="120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таргетированный подход к программам персонального повышения квалификации;</a:t>
                      </a:r>
                    </a:p>
                    <a:p>
                      <a:pPr marL="171450" lvl="1" indent="-171450" algn="l" defTabSz="914400" rtl="0" eaLnBrk="1" latinLnBrk="0" hangingPunct="1">
                        <a:spcBef>
                          <a:spcPts val="300"/>
                        </a:spcBef>
                        <a:buFont typeface="Courier New" panose="02070309020205020404" pitchFamily="49" charset="0"/>
                        <a:buChar char="o"/>
                      </a:pPr>
                      <a:endParaRPr lang="ru-RU" sz="1200" b="0" kern="1200" dirty="0" smtClean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pPr marL="171450" lvl="1" indent="-171450" algn="l" defTabSz="914400" rtl="0" eaLnBrk="1" latinLnBrk="0" hangingPunct="1">
                        <a:spcBef>
                          <a:spcPts val="300"/>
                        </a:spcBef>
                        <a:buFont typeface="Courier New" panose="02070309020205020404" pitchFamily="49" charset="0"/>
                        <a:buChar char="o"/>
                      </a:pPr>
                      <a:r>
                        <a:rPr lang="ru-RU" sz="1200" b="0" kern="120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системные и прозрачные критерии карьерных планов;</a:t>
                      </a:r>
                    </a:p>
                    <a:p>
                      <a:pPr marL="171450" lvl="1" indent="-171450" algn="l" defTabSz="914400" rtl="0" eaLnBrk="1" latinLnBrk="0" hangingPunct="1">
                        <a:spcBef>
                          <a:spcPts val="300"/>
                        </a:spcBef>
                        <a:buFont typeface="Courier New" panose="02070309020205020404" pitchFamily="49" charset="0"/>
                        <a:buChar char="o"/>
                      </a:pPr>
                      <a:endParaRPr lang="ru-RU" sz="1200" b="0" kern="1200" dirty="0" smtClean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pPr marL="171450" lvl="1" indent="-171450" algn="l" defTabSz="914400" rtl="0" eaLnBrk="1" latinLnBrk="0" hangingPunct="1">
                        <a:spcBef>
                          <a:spcPts val="300"/>
                        </a:spcBef>
                        <a:buFont typeface="Courier New" panose="02070309020205020404" pitchFamily="49" charset="0"/>
                        <a:buChar char="o"/>
                      </a:pPr>
                      <a:r>
                        <a:rPr lang="ru-RU" sz="1200" b="0" kern="120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формирование целевого кадрового резерва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0266" y="3944508"/>
            <a:ext cx="2221592" cy="2027808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95536" y="6031830"/>
            <a:ext cx="764241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dirty="0" smtClean="0">
                <a:solidFill>
                  <a:srgbClr val="00ACC8"/>
                </a:solidFill>
              </a:rPr>
              <a:t>*</a:t>
            </a:r>
            <a:r>
              <a:rPr lang="en-US" sz="900" dirty="0" smtClean="0"/>
              <a:t>   </a:t>
            </a:r>
            <a:r>
              <a:rPr lang="ru-RU" sz="9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по результатам периодической оценки персонала РНКБ Банк (ПАО)</a:t>
            </a:r>
          </a:p>
          <a:p>
            <a:r>
              <a:rPr lang="ru-RU" sz="1100" dirty="0" smtClean="0">
                <a:solidFill>
                  <a:srgbClr val="00ACC8"/>
                </a:solidFill>
              </a:rPr>
              <a:t>** </a:t>
            </a:r>
            <a:r>
              <a:rPr lang="ru-RU" sz="1100" dirty="0" smtClean="0"/>
              <a:t>по результатам проверок Банка России и Счетной палаты</a:t>
            </a:r>
            <a:endParaRPr lang="ru-RU" sz="1100" dirty="0"/>
          </a:p>
        </p:txBody>
      </p:sp>
    </p:spTree>
    <p:extLst>
      <p:ext uri="{BB962C8B-B14F-4D97-AF65-F5344CB8AC3E}">
        <p14:creationId xmlns:p14="http://schemas.microsoft.com/office/powerpoint/2010/main" val="4156032447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Стрелка влево 45"/>
          <p:cNvSpPr/>
          <p:nvPr/>
        </p:nvSpPr>
        <p:spPr>
          <a:xfrm rot="5400000" flipH="1">
            <a:off x="4540910" y="4530964"/>
            <a:ext cx="352667" cy="88544"/>
          </a:xfrm>
          <a:prstGeom prst="leftArrow">
            <a:avLst/>
          </a:prstGeom>
          <a:noFill/>
          <a:ln w="3175">
            <a:solidFill>
              <a:srgbClr val="22BBD4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Прямоугольный треугольник 38">
            <a:extLst>
              <a:ext uri="{FF2B5EF4-FFF2-40B4-BE49-F238E27FC236}">
                <a16:creationId xmlns:a16="http://schemas.microsoft.com/office/drawing/2014/main" id="{20634193-E6ED-4450-8C4C-6B94F0621881}"/>
              </a:ext>
            </a:extLst>
          </p:cNvPr>
          <p:cNvSpPr/>
          <p:nvPr/>
        </p:nvSpPr>
        <p:spPr>
          <a:xfrm rot="5400000">
            <a:off x="5934654" y="535622"/>
            <a:ext cx="239168" cy="2713556"/>
          </a:xfrm>
          <a:prstGeom prst="rtTriangle">
            <a:avLst/>
          </a:prstGeom>
          <a:solidFill>
            <a:srgbClr val="313E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dirty="0"/>
          </a:p>
        </p:txBody>
      </p:sp>
      <p:sp>
        <p:nvSpPr>
          <p:cNvPr id="38" name="Прямоугольный треугольник 37">
            <a:extLst>
              <a:ext uri="{FF2B5EF4-FFF2-40B4-BE49-F238E27FC236}">
                <a16:creationId xmlns:a16="http://schemas.microsoft.com/office/drawing/2014/main" id="{11663124-BDC8-443A-9794-CB2AF2485F1B}"/>
              </a:ext>
            </a:extLst>
          </p:cNvPr>
          <p:cNvSpPr/>
          <p:nvPr/>
        </p:nvSpPr>
        <p:spPr>
          <a:xfrm rot="16200000">
            <a:off x="3776428" y="1050662"/>
            <a:ext cx="204982" cy="1688048"/>
          </a:xfrm>
          <a:prstGeom prst="rtTriangle">
            <a:avLst/>
          </a:prstGeom>
          <a:solidFill>
            <a:srgbClr val="313E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dirty="0"/>
          </a:p>
        </p:txBody>
      </p:sp>
      <p:sp>
        <p:nvSpPr>
          <p:cNvPr id="14" name="Параллелограмм 13">
            <a:extLst>
              <a:ext uri="{FF2B5EF4-FFF2-40B4-BE49-F238E27FC236}">
                <a16:creationId xmlns:a16="http://schemas.microsoft.com/office/drawing/2014/main" id="{2016092C-241A-4266-AB65-6F38501709DF}"/>
              </a:ext>
            </a:extLst>
          </p:cNvPr>
          <p:cNvSpPr/>
          <p:nvPr/>
        </p:nvSpPr>
        <p:spPr>
          <a:xfrm>
            <a:off x="2540420" y="1137490"/>
            <a:ext cx="5415956" cy="635326"/>
          </a:xfrm>
          <a:prstGeom prst="parallelogram">
            <a:avLst/>
          </a:prstGeom>
          <a:solidFill>
            <a:srgbClr val="00AF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dirty="0"/>
          </a:p>
        </p:txBody>
      </p:sp>
      <p:sp>
        <p:nvSpPr>
          <p:cNvPr id="44" name="Прямоугольный треугольник 43">
            <a:extLst>
              <a:ext uri="{FF2B5EF4-FFF2-40B4-BE49-F238E27FC236}">
                <a16:creationId xmlns:a16="http://schemas.microsoft.com/office/drawing/2014/main" id="{11663124-BDC8-443A-9794-CB2AF2485F1B}"/>
              </a:ext>
            </a:extLst>
          </p:cNvPr>
          <p:cNvSpPr/>
          <p:nvPr/>
        </p:nvSpPr>
        <p:spPr>
          <a:xfrm rot="16200000">
            <a:off x="3617080" y="2676702"/>
            <a:ext cx="366769" cy="1854717"/>
          </a:xfrm>
          <a:prstGeom prst="rtTriangle">
            <a:avLst/>
          </a:prstGeom>
          <a:solidFill>
            <a:srgbClr val="313E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dirty="0"/>
          </a:p>
        </p:txBody>
      </p:sp>
      <p:sp>
        <p:nvSpPr>
          <p:cNvPr id="45" name="Прямоугольный треугольник 44">
            <a:extLst>
              <a:ext uri="{FF2B5EF4-FFF2-40B4-BE49-F238E27FC236}">
                <a16:creationId xmlns:a16="http://schemas.microsoft.com/office/drawing/2014/main" id="{20634193-E6ED-4450-8C4C-6B94F0621881}"/>
              </a:ext>
            </a:extLst>
          </p:cNvPr>
          <p:cNvSpPr/>
          <p:nvPr/>
        </p:nvSpPr>
        <p:spPr>
          <a:xfrm rot="5400000">
            <a:off x="5610316" y="2516144"/>
            <a:ext cx="383184" cy="2208896"/>
          </a:xfrm>
          <a:prstGeom prst="rtTriangle">
            <a:avLst/>
          </a:prstGeom>
          <a:solidFill>
            <a:srgbClr val="313E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dirty="0"/>
          </a:p>
        </p:txBody>
      </p:sp>
      <p:sp>
        <p:nvSpPr>
          <p:cNvPr id="41" name="Прямоугольный треугольник 40">
            <a:extLst>
              <a:ext uri="{FF2B5EF4-FFF2-40B4-BE49-F238E27FC236}">
                <a16:creationId xmlns:a16="http://schemas.microsoft.com/office/drawing/2014/main" id="{11663124-BDC8-443A-9794-CB2AF2485F1B}"/>
              </a:ext>
            </a:extLst>
          </p:cNvPr>
          <p:cNvSpPr/>
          <p:nvPr/>
        </p:nvSpPr>
        <p:spPr>
          <a:xfrm rot="16200000">
            <a:off x="3415202" y="1814261"/>
            <a:ext cx="386111" cy="1688048"/>
          </a:xfrm>
          <a:prstGeom prst="rtTriangle">
            <a:avLst/>
          </a:prstGeom>
          <a:solidFill>
            <a:srgbClr val="313E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dirty="0"/>
          </a:p>
        </p:txBody>
      </p:sp>
      <p:sp>
        <p:nvSpPr>
          <p:cNvPr id="42" name="Прямоугольный треугольник 41">
            <a:extLst>
              <a:ext uri="{FF2B5EF4-FFF2-40B4-BE49-F238E27FC236}">
                <a16:creationId xmlns:a16="http://schemas.microsoft.com/office/drawing/2014/main" id="{20634193-E6ED-4450-8C4C-6B94F0621881}"/>
              </a:ext>
            </a:extLst>
          </p:cNvPr>
          <p:cNvSpPr/>
          <p:nvPr/>
        </p:nvSpPr>
        <p:spPr>
          <a:xfrm rot="5400000">
            <a:off x="5307071" y="1641267"/>
            <a:ext cx="283732" cy="1993476"/>
          </a:xfrm>
          <a:prstGeom prst="rtTriangle">
            <a:avLst/>
          </a:prstGeom>
          <a:solidFill>
            <a:srgbClr val="313E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dirty="0"/>
          </a:p>
        </p:txBody>
      </p:sp>
      <p:sp>
        <p:nvSpPr>
          <p:cNvPr id="16" name="TextBox 7">
            <a:extLst>
              <a:ext uri="{FF2B5EF4-FFF2-40B4-BE49-F238E27FC236}">
                <a16:creationId xmlns:a16="http://schemas.microsoft.com/office/drawing/2014/main" id="{8EF02E08-1A8F-498C-A777-1B9032D249B0}"/>
              </a:ext>
            </a:extLst>
          </p:cNvPr>
          <p:cNvSpPr txBox="1"/>
          <p:nvPr/>
        </p:nvSpPr>
        <p:spPr>
          <a:xfrm>
            <a:off x="2662266" y="1117391"/>
            <a:ext cx="5239454" cy="6694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ts val="1500"/>
              </a:lnSpc>
            </a:pPr>
            <a:r>
              <a:rPr lang="ru-RU" sz="12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Утверждение Советом директоров РНКБ БАНК (ПАО)</a:t>
            </a:r>
          </a:p>
          <a:p>
            <a:pPr algn="ctr">
              <a:lnSpc>
                <a:spcPts val="1500"/>
              </a:lnSpc>
            </a:pPr>
            <a:r>
              <a:rPr lang="ru-RU" sz="12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Плана внедрения </a:t>
            </a:r>
            <a:r>
              <a:rPr lang="ru-RU" sz="1200" dirty="0" err="1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Профстандартов</a:t>
            </a:r>
            <a:r>
              <a:rPr lang="ru-RU" sz="12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2.0</a:t>
            </a:r>
          </a:p>
          <a:p>
            <a:pPr algn="ctr">
              <a:lnSpc>
                <a:spcPts val="1500"/>
              </a:lnSpc>
            </a:pPr>
            <a:r>
              <a:rPr lang="ru-RU" sz="10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 квартал 2017 г. </a:t>
            </a:r>
            <a:endParaRPr lang="ru-RU" sz="1000" b="0" dirty="0">
              <a:solidFill>
                <a:schemeClr val="bg1"/>
              </a:solidFill>
            </a:endParaRPr>
          </a:p>
        </p:txBody>
      </p:sp>
      <p:sp>
        <p:nvSpPr>
          <p:cNvPr id="30" name="Параллелограмм 29">
            <a:extLst>
              <a:ext uri="{FF2B5EF4-FFF2-40B4-BE49-F238E27FC236}">
                <a16:creationId xmlns:a16="http://schemas.microsoft.com/office/drawing/2014/main" id="{2016092C-241A-4266-AB65-6F38501709DF}"/>
              </a:ext>
            </a:extLst>
          </p:cNvPr>
          <p:cNvSpPr/>
          <p:nvPr/>
        </p:nvSpPr>
        <p:spPr>
          <a:xfrm>
            <a:off x="2555776" y="1961432"/>
            <a:ext cx="4944376" cy="541920"/>
          </a:xfrm>
          <a:prstGeom prst="parallelogram">
            <a:avLst/>
          </a:prstGeom>
          <a:solidFill>
            <a:srgbClr val="00AF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2631030" y="1915237"/>
            <a:ext cx="4724523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С</a:t>
            </a:r>
            <a:r>
              <a:rPr lang="ru-RU" sz="12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овершенствование </a:t>
            </a:r>
            <a:r>
              <a:rPr lang="ru-RU" sz="12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программ</a:t>
            </a:r>
            <a:r>
              <a:rPr lang="en-US" sz="12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ru-RU" sz="12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первичного обучения и повышения квалификации</a:t>
            </a:r>
          </a:p>
          <a:p>
            <a:pPr algn="ctr"/>
            <a:r>
              <a:rPr lang="ru-RU" sz="10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2020 </a:t>
            </a:r>
            <a:r>
              <a:rPr lang="ru-RU" sz="10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г. </a:t>
            </a:r>
          </a:p>
        </p:txBody>
      </p:sp>
      <p:sp>
        <p:nvSpPr>
          <p:cNvPr id="43" name="Параллелограмм 42">
            <a:extLst>
              <a:ext uri="{FF2B5EF4-FFF2-40B4-BE49-F238E27FC236}">
                <a16:creationId xmlns:a16="http://schemas.microsoft.com/office/drawing/2014/main" id="{AA7FD8D0-FEF3-48FB-9392-489183139CF2}"/>
              </a:ext>
            </a:extLst>
          </p:cNvPr>
          <p:cNvSpPr/>
          <p:nvPr/>
        </p:nvSpPr>
        <p:spPr>
          <a:xfrm>
            <a:off x="2477063" y="2711157"/>
            <a:ext cx="4799225" cy="790367"/>
          </a:xfrm>
          <a:prstGeom prst="parallelogram">
            <a:avLst/>
          </a:prstGeom>
          <a:solidFill>
            <a:srgbClr val="00AF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2597677" y="2670011"/>
            <a:ext cx="455799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ctr"/>
            <a:r>
              <a:rPr lang="ru-RU" sz="12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Актуализация внутренних нормативных документов РНКБ Банк (ПАО) в части перестройки систем подбора, оценки, обучения и мотивации на основе внедренных Профессиональных стандартов </a:t>
            </a:r>
          </a:p>
        </p:txBody>
      </p:sp>
      <p:grpSp>
        <p:nvGrpSpPr>
          <p:cNvPr id="6" name="Группа 5"/>
          <p:cNvGrpSpPr/>
          <p:nvPr/>
        </p:nvGrpSpPr>
        <p:grpSpPr>
          <a:xfrm>
            <a:off x="2413143" y="3779343"/>
            <a:ext cx="4479892" cy="619560"/>
            <a:chOff x="2828412" y="3509267"/>
            <a:chExt cx="4479892" cy="480961"/>
          </a:xfrm>
        </p:grpSpPr>
        <p:sp>
          <p:nvSpPr>
            <p:cNvPr id="15" name="Параллелограмм 14">
              <a:extLst>
                <a:ext uri="{FF2B5EF4-FFF2-40B4-BE49-F238E27FC236}">
                  <a16:creationId xmlns:a16="http://schemas.microsoft.com/office/drawing/2014/main" id="{AA7FD8D0-FEF3-48FB-9392-489183139CF2}"/>
                </a:ext>
              </a:extLst>
            </p:cNvPr>
            <p:cNvSpPr/>
            <p:nvPr/>
          </p:nvSpPr>
          <p:spPr>
            <a:xfrm>
              <a:off x="2828412" y="3509267"/>
              <a:ext cx="4479892" cy="480961"/>
            </a:xfrm>
            <a:prstGeom prst="parallelogram">
              <a:avLst/>
            </a:prstGeom>
            <a:solidFill>
              <a:srgbClr val="00AFC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ru-RU" dirty="0"/>
            </a:p>
          </p:txBody>
        </p:sp>
        <p:sp>
          <p:nvSpPr>
            <p:cNvPr id="32" name="Прямоугольник 31"/>
            <p:cNvSpPr/>
            <p:nvPr/>
          </p:nvSpPr>
          <p:spPr>
            <a:xfrm>
              <a:off x="3021665" y="3517770"/>
              <a:ext cx="4129398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lvl="1" algn="ctr"/>
              <a:r>
                <a:rPr lang="ru-RU" sz="1200" dirty="0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Работа с Советом по профессиональным квалификациям финансового рынка</a:t>
              </a:r>
            </a:p>
          </p:txBody>
        </p: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16903"/>
            <a:ext cx="6840760" cy="366426"/>
          </a:xfrm>
        </p:spPr>
        <p:txBody>
          <a:bodyPr/>
          <a:lstStyle/>
          <a:p>
            <a:r>
              <a:rPr lang="ru-RU" dirty="0" smtClean="0"/>
              <a:t>Планы работы с </a:t>
            </a:r>
            <a:r>
              <a:rPr lang="ru-RU" dirty="0" err="1" smtClean="0"/>
              <a:t>Профстандартами</a:t>
            </a:r>
            <a:r>
              <a:rPr lang="ru-RU" dirty="0" smtClean="0"/>
              <a:t> (2020+)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B65630-614C-4B6B-96C5-B77A08C64DF8}" type="slidenum">
              <a:rPr lang="ru-RU" smtClean="0"/>
              <a:pPr/>
              <a:t>8</a:t>
            </a:fld>
            <a:endParaRPr lang="ru-RU" dirty="0"/>
          </a:p>
        </p:txBody>
      </p:sp>
      <p:sp>
        <p:nvSpPr>
          <p:cNvPr id="34" name="TextBox 33"/>
          <p:cNvSpPr txBox="1"/>
          <p:nvPr/>
        </p:nvSpPr>
        <p:spPr>
          <a:xfrm>
            <a:off x="158694" y="1161650"/>
            <a:ext cx="2129832" cy="4924425"/>
          </a:xfrm>
          <a:prstGeom prst="rect">
            <a:avLst/>
          </a:prstGeom>
          <a:noFill/>
          <a:ln>
            <a:solidFill>
              <a:srgbClr val="007686"/>
            </a:solidFill>
            <a:prstDash val="dash"/>
          </a:ln>
        </p:spPr>
        <p:txBody>
          <a:bodyPr wrap="square" rtlCol="0">
            <a:spAutoFit/>
          </a:bodyPr>
          <a:lstStyle/>
          <a:p>
            <a:pPr marL="0" lvl="2"/>
            <a:r>
              <a:rPr lang="ru-RU" sz="1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Перечень должностей:</a:t>
            </a:r>
          </a:p>
          <a:p>
            <a:pPr marL="180975" lvl="2" indent="-180975">
              <a:buFont typeface="Courier New" panose="02070309020205020404" pitchFamily="49" charset="0"/>
              <a:buChar char="o"/>
            </a:pPr>
            <a:r>
              <a:rPr lang="ru-RU" sz="1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Специалист </a:t>
            </a:r>
            <a:r>
              <a:rPr lang="ru-RU" sz="1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по финансовому мониторингу (в сфере противодействия легализации доходов, полученных преступным путем, и финансированию терроризма)»;</a:t>
            </a:r>
          </a:p>
          <a:p>
            <a:pPr marL="180975" lvl="2" indent="-180975">
              <a:buFont typeface="Courier New" panose="02070309020205020404" pitchFamily="49" charset="0"/>
              <a:buChar char="o"/>
            </a:pPr>
            <a:r>
              <a:rPr lang="ru-RU" sz="1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«Специалист по охране труда»;  </a:t>
            </a:r>
          </a:p>
          <a:p>
            <a:pPr marL="180975" lvl="2" indent="-180975">
              <a:buFont typeface="Courier New" panose="02070309020205020404" pitchFamily="49" charset="0"/>
              <a:buChar char="o"/>
            </a:pPr>
            <a:r>
              <a:rPr lang="ru-RU" sz="1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«Специалист центрального депозитария»;</a:t>
            </a:r>
          </a:p>
          <a:p>
            <a:pPr marL="180975" lvl="2" indent="-180975">
              <a:buFont typeface="Courier New" panose="02070309020205020404" pitchFamily="49" charset="0"/>
              <a:buChar char="o"/>
            </a:pPr>
            <a:r>
              <a:rPr lang="ru-RU" sz="1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«Специалист казначейства банка»; 	</a:t>
            </a:r>
          </a:p>
          <a:p>
            <a:pPr marL="180975" lvl="2" indent="-180975">
              <a:buFont typeface="Courier New" panose="02070309020205020404" pitchFamily="49" charset="0"/>
              <a:buChar char="o"/>
            </a:pPr>
            <a:r>
              <a:rPr lang="ru-RU" sz="1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«Специалист по ипотечному кредитованию»;</a:t>
            </a:r>
          </a:p>
          <a:p>
            <a:pPr marL="180975" lvl="2" indent="-180975">
              <a:buFont typeface="Courier New" panose="02070309020205020404" pitchFamily="49" charset="0"/>
              <a:buChar char="o"/>
            </a:pPr>
            <a:r>
              <a:rPr lang="ru-RU" sz="1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«Специалист по корпоративному кредитованию»;</a:t>
            </a:r>
          </a:p>
          <a:p>
            <a:pPr marL="180975" lvl="2" indent="-180975">
              <a:buFont typeface="Courier New" panose="02070309020205020404" pitchFamily="49" charset="0"/>
              <a:buChar char="o"/>
            </a:pPr>
            <a:r>
              <a:rPr lang="ru-RU" sz="1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«Специалист по потребительскому кредитованию»;</a:t>
            </a:r>
          </a:p>
          <a:p>
            <a:pPr marL="180975" lvl="2" indent="-180975">
              <a:buFont typeface="Courier New" panose="02070309020205020404" pitchFamily="49" charset="0"/>
              <a:buChar char="o"/>
            </a:pPr>
            <a:r>
              <a:rPr lang="ru-RU" sz="1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«Специалист по управлению и перевозкам автомобильным транспортом».</a:t>
            </a:r>
          </a:p>
          <a:p>
            <a:pPr marL="180975" lvl="2"/>
            <a:endParaRPr lang="ru-RU" sz="3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180975" lvl="2"/>
            <a:r>
              <a:rPr lang="ru-RU" sz="1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Общее </a:t>
            </a:r>
            <a:r>
              <a:rPr lang="ru-RU" sz="1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количество работников </a:t>
            </a:r>
            <a:r>
              <a:rPr lang="ru-RU" sz="105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 </a:t>
            </a:r>
            <a:r>
              <a:rPr lang="en-US" sz="1100" b="1" dirty="0">
                <a:solidFill>
                  <a:srgbClr val="22BBD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&gt; 500</a:t>
            </a:r>
            <a:r>
              <a:rPr lang="en-US" sz="105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ru-RU" sz="105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чел. 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2453115" y="4763234"/>
            <a:ext cx="4252507" cy="861774"/>
          </a:xfrm>
          <a:prstGeom prst="rect">
            <a:avLst/>
          </a:prstGeom>
          <a:noFill/>
          <a:ln>
            <a:solidFill>
              <a:srgbClr val="007686"/>
            </a:solidFill>
            <a:prstDash val="dash"/>
          </a:ln>
        </p:spPr>
        <p:txBody>
          <a:bodyPr wrap="square" rtlCol="0">
            <a:spAutoFit/>
          </a:bodyPr>
          <a:lstStyle/>
          <a:p>
            <a:pPr marL="0" lvl="1" indent="-171450">
              <a:buFont typeface="Courier New" panose="02070309020205020404" pitchFamily="49" charset="0"/>
              <a:buChar char="o"/>
            </a:pPr>
            <a:r>
              <a:rPr lang="ru-RU" sz="1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Создание собственного Центра оценки квалификации РНКБ Банк (ПАО) с локацией в Крыму;</a:t>
            </a:r>
          </a:p>
          <a:p>
            <a:pPr marL="0" lvl="1" indent="-171450">
              <a:buFont typeface="Courier New" panose="02070309020205020404" pitchFamily="49" charset="0"/>
              <a:buChar char="o"/>
            </a:pPr>
            <a:r>
              <a:rPr lang="ru-RU" sz="1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Разработка новых Профессиональных стандартов: «Специалист по продажам и обслуживанию физических лиц», «Инкассатор»  </a:t>
            </a:r>
          </a:p>
        </p:txBody>
      </p:sp>
      <p:sp>
        <p:nvSpPr>
          <p:cNvPr id="3" name="Стрелка влево 2"/>
          <p:cNvSpPr/>
          <p:nvPr/>
        </p:nvSpPr>
        <p:spPr>
          <a:xfrm>
            <a:off x="2267744" y="1412776"/>
            <a:ext cx="370742" cy="93020"/>
          </a:xfrm>
          <a:prstGeom prst="leftArrow">
            <a:avLst/>
          </a:prstGeom>
          <a:noFill/>
          <a:ln w="3175">
            <a:solidFill>
              <a:srgbClr val="22BBD4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TextBox 48"/>
          <p:cNvSpPr txBox="1"/>
          <p:nvPr/>
        </p:nvSpPr>
        <p:spPr>
          <a:xfrm>
            <a:off x="7430807" y="2423479"/>
            <a:ext cx="1653316" cy="2246769"/>
          </a:xfrm>
          <a:prstGeom prst="rect">
            <a:avLst/>
          </a:prstGeom>
          <a:noFill/>
          <a:ln>
            <a:solidFill>
              <a:srgbClr val="007686"/>
            </a:solidFill>
            <a:prstDash val="dash"/>
          </a:ln>
        </p:spPr>
        <p:txBody>
          <a:bodyPr wrap="square" rtlCol="0">
            <a:spAutoFit/>
          </a:bodyPr>
          <a:lstStyle/>
          <a:p>
            <a:r>
              <a:rPr lang="ru-RU" sz="1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В 2018 году внедрена программа введения в должность – </a:t>
            </a:r>
            <a:endParaRPr lang="ru-RU" sz="10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ru-RU" sz="1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«</a:t>
            </a:r>
            <a:r>
              <a:rPr lang="ru-RU" sz="1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Школа кассира»</a:t>
            </a:r>
          </a:p>
          <a:p>
            <a:r>
              <a:rPr lang="ru-RU" sz="1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В </a:t>
            </a:r>
            <a:r>
              <a:rPr lang="ru-RU" sz="1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2019 году внедрены программы для Специалиста сектора продаж и обслуживания физических лиц </a:t>
            </a:r>
          </a:p>
          <a:p>
            <a:r>
              <a:rPr lang="ru-RU" sz="1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Планируется </a:t>
            </a:r>
            <a:r>
              <a:rPr lang="ru-RU" sz="1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внедрение программы для инкассаторов</a:t>
            </a:r>
          </a:p>
        </p:txBody>
      </p:sp>
      <p:sp>
        <p:nvSpPr>
          <p:cNvPr id="7" name="Стрелка углом вверх 6"/>
          <p:cNvSpPr/>
          <p:nvPr/>
        </p:nvSpPr>
        <p:spPr>
          <a:xfrm flipV="1">
            <a:off x="7404592" y="2223013"/>
            <a:ext cx="616873" cy="200466"/>
          </a:xfrm>
          <a:prstGeom prst="bentUpArrow">
            <a:avLst/>
          </a:prstGeom>
          <a:noFill/>
          <a:ln w="3175">
            <a:solidFill>
              <a:srgbClr val="22BBD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575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50991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Шаблон презентации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Шаблон презентации_Fin [только чтение]" id="{30387D83-FC33-41FF-8A3D-7CD713DD3F02}" vid="{1338EE81-C168-4DE1-99A7-81BFDECF0EE4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Шаблон презентации</Template>
  <TotalTime>1367</TotalTime>
  <Words>839</Words>
  <Application>Microsoft Office PowerPoint</Application>
  <PresentationFormat>Экран (4:3)</PresentationFormat>
  <Paragraphs>160</Paragraphs>
  <Slides>9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6" baseType="lpstr">
      <vt:lpstr>Arial</vt:lpstr>
      <vt:lpstr>Arial Black</vt:lpstr>
      <vt:lpstr>Calibri</vt:lpstr>
      <vt:lpstr>Courier New</vt:lpstr>
      <vt:lpstr>Verdana</vt:lpstr>
      <vt:lpstr>Wingdings</vt:lpstr>
      <vt:lpstr>Шаблон презентации</vt:lpstr>
      <vt:lpstr>Презентация PowerPoint</vt:lpstr>
      <vt:lpstr>РНКБ БАНК (ПАО)</vt:lpstr>
      <vt:lpstr>РНКБ БАНК (ПАО)</vt:lpstr>
      <vt:lpstr>РНКБ БАНК (ПАО)</vt:lpstr>
      <vt:lpstr>Предпосылки внедрения Профстандартов</vt:lpstr>
      <vt:lpstr>Внедрение Профстандартов</vt:lpstr>
      <vt:lpstr>Результаты внедрения Профстандартов </vt:lpstr>
      <vt:lpstr>Планы работы с Профстандартами (2020+)</vt:lpstr>
      <vt:lpstr>Презентация PowerPoint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Синицина</dc:creator>
  <cp:lastModifiedBy>Логинов Игорь Эдуардович</cp:lastModifiedBy>
  <cp:revision>50</cp:revision>
  <cp:lastPrinted>2018-07-10T07:23:55Z</cp:lastPrinted>
  <dcterms:created xsi:type="dcterms:W3CDTF">2019-05-16T12:20:08Z</dcterms:created>
  <dcterms:modified xsi:type="dcterms:W3CDTF">2019-09-18T11:27:09Z</dcterms:modified>
</cp:coreProperties>
</file>